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97" r:id="rId4"/>
    <p:sldId id="258" r:id="rId5"/>
    <p:sldId id="290" r:id="rId6"/>
    <p:sldId id="281" r:id="rId7"/>
    <p:sldId id="282" r:id="rId8"/>
    <p:sldId id="283" r:id="rId9"/>
    <p:sldId id="285" r:id="rId10"/>
    <p:sldId id="286" r:id="rId11"/>
    <p:sldId id="289" r:id="rId12"/>
    <p:sldId id="291" r:id="rId13"/>
    <p:sldId id="293" r:id="rId14"/>
    <p:sldId id="298" r:id="rId15"/>
    <p:sldId id="299" r:id="rId16"/>
    <p:sldId id="261" r:id="rId17"/>
    <p:sldId id="273" r:id="rId18"/>
    <p:sldId id="269" r:id="rId19"/>
    <p:sldId id="271" r:id="rId20"/>
    <p:sldId id="280" r:id="rId21"/>
    <p:sldId id="300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632" autoAdjust="0"/>
    <p:restoredTop sz="94660" autoAdjust="0"/>
  </p:normalViewPr>
  <p:slideViewPr>
    <p:cSldViewPr snapToGrid="0">
      <p:cViewPr varScale="1">
        <p:scale>
          <a:sx n="39" d="100"/>
          <a:sy n="39" d="100"/>
        </p:scale>
        <p:origin x="-108" y="-7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012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2B7774-323A-4D09-920F-98D7027FB5EB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2727D9-D87E-477A-998F-CF3D0BF49C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8084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2CF91-7613-45F9-89F9-3343BC19E29A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1016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9B12AE-7000-477D-A8EE-3AA1C40123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6EEC7B6-5BA6-45ED-9A50-28E5B93845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C4A2383-EF71-4F94-86FA-E68F38DBF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0453FF7-0751-4A81-A591-3B885A1F3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8228073-85D0-46B3-9B0C-5D24360A1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CCFB706-9B9F-4680-927D-49E592CAA7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3561730"/>
      </p:ext>
    </p:extLst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0329E2-57E5-465F-81FE-113F9842E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B9802C6-E930-478A-9210-0EB3D33977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8171282-0414-4403-9279-AADA9FA4A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EC54AB0-73A5-4DC5-B4E4-04529498F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0A8B4F7-2E8B-4462-88CB-DFBC45B1E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1558781"/>
      </p:ext>
    </p:extLst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694DC2DD-D173-473E-BBE6-14F8D75852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F4055B1-90AD-4867-AF4C-DEC524347C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D7A050-A343-4B19-B5B6-32D0A4812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300F0BE-A45E-4FB9-835D-39BA912B0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72D1A11-1971-4C6C-96DB-F514565BE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625864"/>
      </p:ext>
    </p:extLst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52F509A-58BA-4342-97E8-D1583460F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454415E-949D-4ECD-B5DF-243A9AC98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B359E9A-50C4-4E72-A358-C41B4F7D4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98A26A0-F4C6-4B6E-8BFF-3C1A6905B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385B755-85AB-4AE8-851A-A4836ED1E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5060244"/>
      </p:ext>
    </p:extLst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892B09-03CB-4D9F-915E-EC61CB6B7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71BA5CE-13E4-436E-8C70-3A19084F5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190ED91-C401-4EAF-AB98-6BEC3A6DF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16C754B-3C16-4F86-A66B-0AF9005C7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009A78D-9FEB-4300-9491-C33285242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0818346"/>
      </p:ext>
    </p:extLst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1AA359-14E7-4512-A4CE-8D765B746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A6C8547-32FF-4AAF-A37A-B8E073AF67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FBA374D-4752-466A-8496-EAFBF62325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8E33B2C-87A6-44EF-853D-0770B44CB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9BEAD77-1DDE-4EB9-A6DC-BCA84A1D6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219EDF0-9120-45EB-8ED6-9A75D36AC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8702138"/>
      </p:ext>
    </p:extLst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3DEE5F9-9555-4082-BFF4-41EBDEC49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8534190-5FF9-4C89-B885-406F7D7CC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4BA749D-A26D-4045-9387-9F9A3DE953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CF296C4F-0E0E-40CC-8F93-5BD02C7240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DC701A39-B16E-46B5-A3B6-354F8CCFD5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3F35F66-29B5-4851-8339-7B406052E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41574F3-1437-4004-B96F-EFB0A1F7A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DBDC8EB-4D33-42AC-A3F0-3430591BC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0012040"/>
      </p:ext>
    </p:extLst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293CA7D-E3CA-49F5-A82D-5F0050B34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09C63AA-8077-4659-B376-FF6A906A6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0AF879F3-4CE0-48FD-B714-99F14A5DF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C0E4F737-5761-45C9-B449-E8F896E18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6906432"/>
      </p:ext>
    </p:extLst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731E306E-F45A-48DB-AE0E-AE72C8EAB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24C9CED0-D4DF-40C5-AD93-7E21E9536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5850637-37DE-41BA-A49D-CA650E733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2559084"/>
      </p:ext>
    </p:extLst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72FC2D-C570-4897-80BD-86F908961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F2632AB-3144-418A-A40E-9D7F680DD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0FAF30D-0E26-4B42-8956-5B871D84C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8CFA3A0-BA0F-4734-93C1-ABF25A456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47900FA-CBDC-4553-A7DE-F136EE072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58BD46B-DA76-4099-90C3-47FAC2810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9970420"/>
      </p:ext>
    </p:extLst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625BB7-BE9D-4786-A186-A0BC5AC11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862B69A8-9639-40BF-B55A-E153AED808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6A3349D-BEBD-4E70-B2F3-905437688D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FA31BF5-76B5-4864-B133-F18314ADD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43DDBBF-738C-480E-BBC2-70C28569B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1D84061-0517-4DE2-AD50-AF6F913E7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0305113"/>
      </p:ext>
    </p:extLst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99B5EDA-2202-461B-A37C-11ACA5FEE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ECF8F33-5F7E-4387-8046-C106E0C1DF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6446652-729C-4168-9AD3-D521DDEF2A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AF056-0CF0-438A-9E74-F05293962A0C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90191AF-5222-43A8-B400-DBFF5B0EE6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F36BC74-AC47-466C-B2D5-2E916212B0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7AD2F-02F2-4DA5-8219-D4629DCEB14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F28E6D4-D02D-402D-B9E3-14B09CB6DE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788"/>
          <a:stretch/>
        </p:blipFill>
        <p:spPr>
          <a:xfrm>
            <a:off x="2309" y="0"/>
            <a:ext cx="8072582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865C1043-AB47-4EEC-AB00-80F08B1FE4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7633"/>
          <a:stretch/>
        </p:blipFill>
        <p:spPr>
          <a:xfrm flipH="1">
            <a:off x="8074891" y="0"/>
            <a:ext cx="1507837" cy="6858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E33734ED-16EE-4284-9EC8-7DD538B9A0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7633"/>
          <a:stretch/>
        </p:blipFill>
        <p:spPr>
          <a:xfrm>
            <a:off x="9582728" y="0"/>
            <a:ext cx="1507837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6EE03B1-C042-44B0-AF5E-B003C2DBFC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7633"/>
          <a:stretch/>
        </p:blipFill>
        <p:spPr>
          <a:xfrm flipH="1">
            <a:off x="11090565" y="0"/>
            <a:ext cx="10991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9664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2.jpeg"/><Relationship Id="rId18" Type="http://schemas.openxmlformats.org/officeDocument/2006/relationships/image" Target="../media/image4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12" Type="http://schemas.openxmlformats.org/officeDocument/2006/relationships/image" Target="../media/image41.jpeg"/><Relationship Id="rId17" Type="http://schemas.openxmlformats.org/officeDocument/2006/relationships/image" Target="../media/image46.jpeg"/><Relationship Id="rId2" Type="http://schemas.openxmlformats.org/officeDocument/2006/relationships/image" Target="../media/image31.jpeg"/><Relationship Id="rId16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jpeg"/><Relationship Id="rId15" Type="http://schemas.openxmlformats.org/officeDocument/2006/relationships/image" Target="../media/image4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Relationship Id="rId1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10" Type="http://schemas.openxmlformats.org/officeDocument/2006/relationships/image" Target="../media/image67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multiurok.ru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magicspeedreading.com/k/key_skorochtenie__dlia_shkolnikov.html" TargetMode="External"/><Relationship Id="rId2" Type="http://schemas.openxmlformats.org/officeDocument/2006/relationships/hyperlink" Target="https://studfiles.net/preview/5949665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http://present5.com/zritelnye-diktanty-po-metodike-fedorenko-palchenko-y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6C19114-DCDA-40F3-B041-A21BFB762B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5779" y="0"/>
            <a:ext cx="7116221" cy="306977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МО: «Организация учебного процесса путем внедрения активных методов обучения, направленных на развитие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метапредметных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компетенций и качества образования в начальной школе» 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D6BB232-F8E4-4C24-927F-AD1CAF8B4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11748" y="3408021"/>
            <a:ext cx="6363855" cy="1655762"/>
          </a:xfrm>
        </p:spPr>
        <p:txBody>
          <a:bodyPr>
            <a:noAutofit/>
          </a:bodyPr>
          <a:lstStyle/>
          <a:p>
            <a:pPr algn="l"/>
            <a:r>
              <a:rPr lang="ru-RU" b="1" dirty="0" smtClean="0"/>
              <a:t>Цель:</a:t>
            </a:r>
            <a:endParaRPr lang="ru-RU" dirty="0" smtClean="0"/>
          </a:p>
          <a:p>
            <a:pPr algn="l"/>
            <a:r>
              <a:rPr lang="ru-RU" dirty="0" smtClean="0"/>
              <a:t>Создание условий для повышения профессионального мастерства учителей начальных классов, развитие их творческого потенциала с целью совершенствования качества преподавания и воспитания личности, подготовленной к жизни в высокотехнологическом, конкурентном мире. 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26168653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1417" y="156755"/>
            <a:ext cx="10650583" cy="4506685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Саримова Лилия </a:t>
            </a:r>
            <a:r>
              <a:rPr lang="ru-RU" sz="2000" b="1" dirty="0" err="1" smtClean="0"/>
              <a:t>Фоатовна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300" b="1" dirty="0" smtClean="0"/>
              <a:t>Квалификация: </a:t>
            </a:r>
            <a:r>
              <a:rPr lang="ru-RU" sz="1300" dirty="0" smtClean="0"/>
              <a:t>Высшая квалификационная категория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u="sng" dirty="0" smtClean="0">
                <a:solidFill>
                  <a:schemeClr val="accent6">
                    <a:lumMod val="50000"/>
                  </a:schemeClr>
                </a:solidFill>
              </a:rPr>
              <a:t>Тема самообразования:  Проектная деятельность, как средство формирования универсальных учебных действий (УУД)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300" b="1" dirty="0" smtClean="0"/>
              <a:t>Список литературы и интернет источников по теме самообразования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 smtClean="0"/>
              <a:t>Оценка достижения планируемых результатов в начальной школе. Система заданий. В 2ч. [М.Демидова, С.В.Иванов, О.А.Карабанова и др.]; под ред. Г.С.Ковалёвой, О.Б.Логиновой. – 2-е изд. – М.</a:t>
            </a:r>
            <a:br>
              <a:rPr lang="ru-RU" sz="1300" dirty="0" smtClean="0"/>
            </a:br>
            <a:r>
              <a:rPr lang="ru-RU" sz="1300" dirty="0" smtClean="0"/>
              <a:t>Проектные задачи в начальной школе: пособие для учителя / [А.Б.Воронцов, </a:t>
            </a:r>
            <a:r>
              <a:rPr lang="ru-RU" sz="1300" dirty="0" err="1" smtClean="0"/>
              <a:t>В.М.Заславский</a:t>
            </a:r>
            <a:r>
              <a:rPr lang="ru-RU" sz="1300" dirty="0" smtClean="0"/>
              <a:t>, С.В.Егоркина и др.]; под ред. А.Б.Воронцова. – М.: Просвещение, </a:t>
            </a:r>
            <a:br>
              <a:rPr lang="ru-RU" sz="1300" dirty="0" smtClean="0"/>
            </a:br>
            <a:r>
              <a:rPr lang="ru-RU" sz="1300" b="1" dirty="0" smtClean="0"/>
              <a:t>Формы самообразования вне учреждения (КПК, </a:t>
            </a:r>
            <a:r>
              <a:rPr lang="ru-RU" sz="1300" b="1" dirty="0" err="1" smtClean="0"/>
              <a:t>вебинары</a:t>
            </a:r>
            <a:r>
              <a:rPr lang="ru-RU" sz="1300" b="1" dirty="0" smtClean="0"/>
              <a:t>, семинары и отрытые мероприятия различного уровня)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 smtClean="0"/>
              <a:t>    В июне 2020 года в </a:t>
            </a:r>
            <a:r>
              <a:rPr lang="ru-RU" sz="1300" dirty="0" err="1" smtClean="0"/>
              <a:t>Догамысе</a:t>
            </a:r>
            <a:r>
              <a:rPr lang="ru-RU" sz="1300" dirty="0" smtClean="0"/>
              <a:t> участвовала на семинаре Российской шахматной федерации «Технология обучения шахматам в начальной школе и в системе внеурочной деятельности» под руководством </a:t>
            </a:r>
            <a:r>
              <a:rPr lang="ru-RU" sz="1300" dirty="0" err="1" smtClean="0"/>
              <a:t>Костьева</a:t>
            </a:r>
            <a:r>
              <a:rPr lang="ru-RU" sz="1300" dirty="0" smtClean="0"/>
              <a:t> А.Н.</a:t>
            </a:r>
            <a:br>
              <a:rPr lang="ru-RU" sz="1300" dirty="0" smtClean="0"/>
            </a:br>
            <a:r>
              <a:rPr lang="ru-RU" sz="1300" dirty="0" smtClean="0"/>
              <a:t>Выступление на межрегиональном форуме  по теме «Обеспечение развития государственных языков в системе поликультурного образования в Республике Татарстан» на базе МБОУ «Гимназия№11 г.2020г.</a:t>
            </a:r>
            <a:br>
              <a:rPr lang="ru-RU" sz="1300" dirty="0" smtClean="0"/>
            </a:br>
            <a:r>
              <a:rPr lang="ru-RU" sz="1300" b="1" dirty="0" smtClean="0"/>
              <a:t>Формы самообразования в учреждениях (консультации, мастер-классы, семинары, открытые мероприятия и т.п.)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 smtClean="0"/>
              <a:t>       С 2017 года я являюсь </a:t>
            </a:r>
            <a:r>
              <a:rPr lang="ru-RU" sz="1300" dirty="0" err="1" smtClean="0"/>
              <a:t>участникомМеждународных</a:t>
            </a:r>
            <a:r>
              <a:rPr lang="ru-RU" sz="1300" dirty="0" smtClean="0"/>
              <a:t> научно-практических конференций «Шахматы в общеобразовательных школах Республики Татарстан, России и в других странах мира» на базе МБОУ «Гимназия №11 г. Лениногорска» РТ.</a:t>
            </a:r>
            <a:br>
              <a:rPr lang="ru-RU" sz="1300" dirty="0" smtClean="0"/>
            </a:br>
            <a:r>
              <a:rPr lang="ru-RU" sz="1300" b="1" dirty="0" smtClean="0"/>
              <a:t>Перспективы работы по выбранной теме самообразования в следующем году (продолжать самообразование по выбранной теме или представить свой опыт работы)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 smtClean="0"/>
              <a:t>Повысить собственный уровень знаний по вопросу обучения в</a:t>
            </a:r>
            <a:br>
              <a:rPr lang="ru-RU" sz="1300" dirty="0" smtClean="0"/>
            </a:br>
            <a:r>
              <a:rPr lang="ru-RU" sz="1300" dirty="0" smtClean="0"/>
              <a:t> начальной школе</a:t>
            </a:r>
            <a:br>
              <a:rPr lang="ru-RU" sz="13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pic>
        <p:nvPicPr>
          <p:cNvPr id="4" name="Содержимое 3" descr="1927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-1"/>
            <a:ext cx="1449977" cy="1933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3" descr="сари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0" y="3701771"/>
            <a:ext cx="5516880" cy="3156229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4663" y="0"/>
            <a:ext cx="10807337" cy="6858000"/>
          </a:xfrm>
        </p:spPr>
        <p:txBody>
          <a:bodyPr>
            <a:normAutofit fontScale="90000"/>
          </a:bodyPr>
          <a:lstStyle/>
          <a:p>
            <a:r>
              <a:rPr lang="ru-RU" sz="1100" b="1" dirty="0" smtClean="0"/>
              <a:t> 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smtClean="0"/>
              <a:t>Тагирова Римма </a:t>
            </a:r>
            <a:r>
              <a:rPr lang="ru-RU" sz="2200" b="1" dirty="0" err="1" smtClean="0"/>
              <a:t>Зиннуровна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1800" b="1" u="sng" dirty="0" smtClean="0">
                <a:solidFill>
                  <a:schemeClr val="accent6">
                    <a:lumMod val="50000"/>
                  </a:schemeClr>
                </a:solidFill>
              </a:rPr>
              <a:t>Тема самообразования: «Использование современных образовательных технологий на уроках как средство активизации учебной деятельности младших школьников».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b="1" dirty="0" smtClean="0"/>
              <a:t>Цель: </a:t>
            </a:r>
            <a:r>
              <a:rPr lang="ru-RU" sz="1200" dirty="0" smtClean="0"/>
              <a:t>Повышение уровня качества знаний учащихся через использование на  уроках современных образовательных технологий.</a:t>
            </a:r>
            <a:br>
              <a:rPr lang="ru-RU" sz="1200" dirty="0" smtClean="0"/>
            </a:br>
            <a:r>
              <a:rPr lang="ru-RU" sz="1200" b="1" dirty="0" smtClean="0"/>
              <a:t>Задачи: </a:t>
            </a:r>
            <a:r>
              <a:rPr lang="ru-RU" sz="1200" dirty="0" smtClean="0"/>
              <a:t>Создать условия для успешного обучения (ситуации успеха); активизировать познавательную деятельность и интерес к предметам с помощью современных технологий; формировать умения ставить цель и находить пути, средства к ее достижению; формировать умения контроля и самоконтроля, оценки и самооценки; приобщать к поисковой и творческой деятельности;  создавать атмосферу эмоционального комфорта на уроке.</a:t>
            </a:r>
            <a:br>
              <a:rPr lang="ru-RU" sz="1200" dirty="0" smtClean="0"/>
            </a:br>
            <a:r>
              <a:rPr lang="ru-RU" sz="1200" b="1" dirty="0" smtClean="0"/>
              <a:t>Срок реализации: </a:t>
            </a:r>
            <a:r>
              <a:rPr lang="ru-RU" sz="1200" dirty="0" smtClean="0"/>
              <a:t>2018 – 2023 г.</a:t>
            </a:r>
            <a:br>
              <a:rPr lang="ru-RU" sz="1200" dirty="0" smtClean="0"/>
            </a:br>
            <a:r>
              <a:rPr lang="ru-RU" sz="1200" b="1" dirty="0" smtClean="0"/>
              <a:t>Перечень вопросов по самообразованию:</a:t>
            </a:r>
            <a:br>
              <a:rPr lang="ru-RU" sz="1200" b="1" dirty="0" smtClean="0"/>
            </a:br>
            <a:r>
              <a:rPr lang="ru-RU" sz="1200" dirty="0" smtClean="0"/>
              <a:t>изучение </a:t>
            </a:r>
            <a:r>
              <a:rPr lang="ru-RU" sz="1200" dirty="0" err="1" smtClean="0"/>
              <a:t>психолого</a:t>
            </a:r>
            <a:r>
              <a:rPr lang="ru-RU" sz="1200" dirty="0" smtClean="0"/>
              <a:t> – педагогической литературы;</a:t>
            </a:r>
            <a:br>
              <a:rPr lang="ru-RU" sz="1200" dirty="0" smtClean="0"/>
            </a:br>
            <a:r>
              <a:rPr lang="ru-RU" sz="1200" dirty="0" smtClean="0"/>
              <a:t>разработка программно – методического обеспечения </a:t>
            </a:r>
            <a:r>
              <a:rPr lang="ru-RU" sz="1200" dirty="0" err="1" smtClean="0"/>
              <a:t>учебно</a:t>
            </a:r>
            <a:r>
              <a:rPr lang="ru-RU" sz="1200" dirty="0" smtClean="0"/>
              <a:t> – воспитательного процесса;</a:t>
            </a:r>
            <a:br>
              <a:rPr lang="ru-RU" sz="1200" dirty="0" smtClean="0"/>
            </a:br>
            <a:r>
              <a:rPr lang="ru-RU" sz="1200" dirty="0" smtClean="0"/>
              <a:t>анализ и оценка результатов своей деятельности и деятельности учащихся;</a:t>
            </a:r>
            <a:br>
              <a:rPr lang="ru-RU" sz="1200" dirty="0" smtClean="0"/>
            </a:br>
            <a:r>
              <a:rPr lang="ru-RU" sz="1200" dirty="0" smtClean="0"/>
              <a:t>изучение педагогического опыта других преподавателей;</a:t>
            </a:r>
            <a:br>
              <a:rPr lang="ru-RU" sz="1200" dirty="0" smtClean="0"/>
            </a:br>
            <a:r>
              <a:rPr lang="ru-RU" sz="1200" dirty="0" smtClean="0"/>
              <a:t>планомерное и систематическое совершенствование методов </a:t>
            </a:r>
            <a:r>
              <a:rPr lang="ru-RU" sz="1200" dirty="0" err="1" smtClean="0"/>
              <a:t>учебно</a:t>
            </a:r>
            <a:r>
              <a:rPr lang="ru-RU" sz="1200" dirty="0" smtClean="0"/>
              <a:t> – воспитательного процесса.</a:t>
            </a:r>
            <a:br>
              <a:rPr lang="ru-RU" sz="1200" dirty="0" smtClean="0"/>
            </a:br>
            <a:r>
              <a:rPr lang="ru-RU" sz="1200" b="1" dirty="0" smtClean="0"/>
              <a:t>Предполагаемый результат:</a:t>
            </a:r>
            <a:br>
              <a:rPr lang="ru-RU" sz="1200" b="1" dirty="0" smtClean="0"/>
            </a:br>
            <a:r>
              <a:rPr lang="ru-RU" sz="1200" dirty="0" smtClean="0"/>
              <a:t>разработка рабочих программ по предметам в соответствии с ФГОС;</a:t>
            </a:r>
            <a:br>
              <a:rPr lang="ru-RU" sz="1200" dirty="0" smtClean="0"/>
            </a:br>
            <a:r>
              <a:rPr lang="ru-RU" sz="1200" dirty="0" smtClean="0"/>
              <a:t>повышение степени самостоятельности в учебной и </a:t>
            </a:r>
            <a:r>
              <a:rPr lang="ru-RU" sz="1200" dirty="0" err="1" smtClean="0"/>
              <a:t>внеучебной</a:t>
            </a:r>
            <a:r>
              <a:rPr lang="ru-RU" sz="1200" dirty="0" smtClean="0"/>
              <a:t> деятельности;</a:t>
            </a:r>
            <a:br>
              <a:rPr lang="ru-RU" sz="1200" dirty="0" smtClean="0"/>
            </a:br>
            <a:r>
              <a:rPr lang="ru-RU" sz="1200" dirty="0" smtClean="0"/>
              <a:t>формирование у ученика внутренней позиции школьника на уровне положительного отношения к школе, понимание необходимости учения, способности к самооценке,</a:t>
            </a:r>
            <a:br>
              <a:rPr lang="ru-RU" sz="1200" dirty="0" smtClean="0"/>
            </a:br>
            <a:r>
              <a:rPr lang="ru-RU" sz="1200" dirty="0" smtClean="0"/>
              <a:t>умения планировать, контролировать свои действия, формулировать собственное мнение, сотрудничать с любым партнером, осуществлять поиск необходимой информации;</a:t>
            </a:r>
            <a:br>
              <a:rPr lang="ru-RU" sz="1200" dirty="0" smtClean="0"/>
            </a:br>
            <a:r>
              <a:rPr lang="ru-RU" sz="1200" dirty="0" smtClean="0"/>
              <a:t>разработка уроков с использованием новых современных образовательных технологий;</a:t>
            </a:r>
            <a:br>
              <a:rPr lang="ru-RU" sz="1200" dirty="0" smtClean="0"/>
            </a:br>
            <a:r>
              <a:rPr lang="ru-RU" sz="1200" dirty="0" smtClean="0"/>
              <a:t>участие в педсоветах, семинарах, </a:t>
            </a:r>
            <a:r>
              <a:rPr lang="ru-RU" sz="1200" dirty="0" err="1" smtClean="0"/>
              <a:t>вебинарах</a:t>
            </a:r>
            <a:r>
              <a:rPr lang="ru-RU" sz="1200" dirty="0" smtClean="0"/>
              <a:t>, в работе школьного и районного МО учителей начальных классов.</a:t>
            </a:r>
            <a:br>
              <a:rPr lang="ru-RU" sz="1200" dirty="0" smtClean="0"/>
            </a:br>
            <a:r>
              <a:rPr lang="ru-RU" sz="1200" b="1" dirty="0" smtClean="0"/>
              <a:t>Форма отчета по проделанной работе: </a:t>
            </a:r>
            <a:r>
              <a:rPr lang="ru-RU" sz="1200" dirty="0" smtClean="0"/>
              <a:t>выступление на заседаниях школьного МО, педсовете, родительском собрании, творческий отчет, участие в конкурсах.</a:t>
            </a:r>
            <a:br>
              <a:rPr lang="ru-RU" sz="1200" dirty="0" smtClean="0"/>
            </a:br>
            <a:r>
              <a:rPr lang="ru-RU" sz="1200" b="1" dirty="0" smtClean="0"/>
              <a:t>Список литературы и интернет источников по теме самообразования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Изучение литературы: Е. В. Иванов,         Л.         И.         Косова</a:t>
            </a:r>
            <a:br>
              <a:rPr lang="ru-RU" sz="1200" dirty="0" smtClean="0"/>
            </a:br>
            <a:r>
              <a:rPr lang="ru-RU" sz="1200" dirty="0" smtClean="0"/>
              <a:t>«Инновационные педагогические    технологии» - СПб.: Изд-во ООО</a:t>
            </a:r>
            <a:br>
              <a:rPr lang="ru-RU" sz="1200" dirty="0" smtClean="0"/>
            </a:br>
            <a:r>
              <a:rPr lang="ru-RU" sz="1200" dirty="0" smtClean="0"/>
              <a:t>«Полиграф – С», 2004. – 160 с</a:t>
            </a:r>
            <a:br>
              <a:rPr lang="ru-RU" sz="1200" dirty="0" smtClean="0"/>
            </a:br>
            <a:r>
              <a:rPr lang="ru-RU" sz="1200" dirty="0" smtClean="0"/>
              <a:t>И. С. Сергеев «Как организовать проектную деятельность учащихся: Практическое пособие для работников общеобразовательных учреждений. – М: </a:t>
            </a:r>
            <a:r>
              <a:rPr lang="ru-RU" sz="1200" dirty="0" err="1" smtClean="0"/>
              <a:t>Аркти</a:t>
            </a:r>
            <a:r>
              <a:rPr lang="ru-RU" sz="1200" dirty="0" smtClean="0"/>
              <a:t>, 2010 – 80с</a:t>
            </a:r>
            <a:br>
              <a:rPr lang="ru-RU" sz="1200" dirty="0" smtClean="0"/>
            </a:br>
            <a:r>
              <a:rPr lang="ru-RU" sz="1200" dirty="0" err="1" smtClean="0"/>
              <a:t>Полат</a:t>
            </a:r>
            <a:r>
              <a:rPr lang="ru-RU" sz="1200" dirty="0" smtClean="0"/>
              <a:t> Е. С. Новые педагогические и информационные технологии в </a:t>
            </a:r>
            <a:r>
              <a:rPr lang="ru-RU" sz="1200" dirty="0" err="1" smtClean="0"/>
              <a:t>системеобразования</a:t>
            </a:r>
            <a:r>
              <a:rPr lang="ru-RU" sz="1200" dirty="0" smtClean="0"/>
              <a:t>. – М.: Академия, 2000г.</a:t>
            </a:r>
            <a:br>
              <a:rPr lang="ru-RU" sz="1200" dirty="0" smtClean="0"/>
            </a:br>
            <a:r>
              <a:rPr lang="ru-RU" sz="1200" dirty="0" err="1" smtClean="0"/>
              <a:t>Беспалъко</a:t>
            </a:r>
            <a:r>
              <a:rPr lang="ru-RU" sz="1200" dirty="0" smtClean="0"/>
              <a:t> В. П. Слагаемые педагогической технологии.- М., 1989г</a:t>
            </a:r>
            <a:br>
              <a:rPr lang="ru-RU" sz="1200" dirty="0" smtClean="0"/>
            </a:br>
            <a:r>
              <a:rPr lang="ru-RU" sz="1200" dirty="0" smtClean="0"/>
              <a:t>Никандров Н. Д. Педагогическое творчество. – М., 1990г.</a:t>
            </a:r>
            <a:br>
              <a:rPr lang="ru-RU" sz="1200" dirty="0" smtClean="0"/>
            </a:br>
            <a:r>
              <a:rPr lang="ru-RU" sz="1200" b="1" dirty="0" smtClean="0"/>
              <a:t>Формы самообразования вне учреждения (КПК, </a:t>
            </a:r>
            <a:r>
              <a:rPr lang="ru-RU" sz="1200" b="1" dirty="0" err="1" smtClean="0"/>
              <a:t>вебинары</a:t>
            </a:r>
            <a:r>
              <a:rPr lang="ru-RU" sz="1200" b="1" dirty="0" smtClean="0"/>
              <a:t>, семинары и отрытые мероприятия различного уровня)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err="1" smtClean="0"/>
              <a:t>Вебинары</a:t>
            </a:r>
            <a:r>
              <a:rPr lang="ru-RU" sz="1200" dirty="0" smtClean="0"/>
              <a:t>:  1.«Возможности (1─4 классы) для формирования учебной самостоятельности младшего школьника». Ведущий:  Синицына В. В.</a:t>
            </a:r>
            <a:br>
              <a:rPr lang="ru-RU" sz="1200" dirty="0" smtClean="0"/>
            </a:br>
            <a:r>
              <a:rPr lang="ru-RU" sz="1200" dirty="0" smtClean="0"/>
              <a:t>2. «Работа с одаренными детьми в системе развивающего обучения», Ведущий:  Учителя начальных классов МБОУ "Гимназия №3 </a:t>
            </a:r>
            <a:r>
              <a:rPr lang="ru-RU" sz="1200" dirty="0" err="1" smtClean="0"/>
              <a:t>Зеленодольского</a:t>
            </a:r>
            <a:r>
              <a:rPr lang="ru-RU" sz="1200" dirty="0" smtClean="0"/>
              <a:t> муниципального района Республики Татарстан".3. «Начальное образование.</a:t>
            </a:r>
            <a:br>
              <a:rPr lang="ru-RU" sz="1200" dirty="0" smtClean="0"/>
            </a:br>
            <a:r>
              <a:rPr lang="ru-RU" sz="1200" dirty="0" smtClean="0"/>
              <a:t>Развивающее обучение на уроках окружающего мира», Ведущий:  </a:t>
            </a:r>
            <a:r>
              <a:rPr lang="ru-RU" sz="1200" dirty="0" err="1" smtClean="0"/>
              <a:t>Галяшина</a:t>
            </a:r>
            <a:r>
              <a:rPr lang="ru-RU" sz="1200" dirty="0" smtClean="0"/>
              <a:t> П.А. </a:t>
            </a:r>
            <a:br>
              <a:rPr lang="ru-RU" sz="1200" dirty="0" smtClean="0"/>
            </a:br>
            <a:r>
              <a:rPr lang="ru-RU" sz="1200" b="1" dirty="0" smtClean="0"/>
              <a:t>Формы самообразования в учреждениях (консультации, мастер-классы, семинары, открытые мероприятия и т.п.)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Работа в группе учителей начальных классов по теме «Реализация современных   технологий на уроках в начальной школе»</a:t>
            </a:r>
            <a:br>
              <a:rPr lang="ru-RU" sz="1200" dirty="0" smtClean="0"/>
            </a:br>
            <a:r>
              <a:rPr lang="ru-RU" sz="1200" b="1" dirty="0" smtClean="0"/>
              <a:t>Перспективы работы по выбранной теме самообразования в следующем году (продолжать самообразование по выбранной теме или представить свой опыт работы)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Создание рабочих программ по предметам в соответствии с требованиями ФГОС НОО.</a:t>
            </a:r>
            <a:br>
              <a:rPr lang="ru-RU" sz="1200" dirty="0" smtClean="0"/>
            </a:br>
            <a:r>
              <a:rPr lang="ru-RU" sz="1200" dirty="0" smtClean="0"/>
              <a:t>Создание программ по внеурочной деятельности в соответствии с требованиями ФГОС НОО»;</a:t>
            </a:r>
            <a:br>
              <a:rPr lang="ru-RU" sz="1200" dirty="0" smtClean="0"/>
            </a:br>
            <a:r>
              <a:rPr lang="ru-RU" sz="1200" dirty="0" smtClean="0"/>
              <a:t> </a:t>
            </a:r>
            <a:r>
              <a:rPr lang="ru-RU" sz="1100" dirty="0" smtClean="0"/>
              <a:t/>
            </a:r>
            <a:br>
              <a:rPr lang="ru-RU" sz="1100" dirty="0" smtClean="0"/>
            </a:br>
            <a:endParaRPr lang="ru-RU" sz="1100" dirty="0"/>
          </a:p>
        </p:txBody>
      </p:sp>
      <p:pic>
        <p:nvPicPr>
          <p:cNvPr id="4" name="Содержимое 3" descr="46752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541417" cy="2055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7543" y="0"/>
            <a:ext cx="10624458" cy="6858000"/>
          </a:xfrm>
        </p:spPr>
        <p:txBody>
          <a:bodyPr>
            <a:normAutofit fontScale="90000"/>
          </a:bodyPr>
          <a:lstStyle/>
          <a:p>
            <a:pPr marL="90170" marR="59690">
              <a:spcBef>
                <a:spcPts val="1100"/>
              </a:spcBef>
              <a:spcAft>
                <a:spcPts val="0"/>
              </a:spcAft>
            </a:pPr>
            <a:r>
              <a:rPr lang="ru-RU" sz="2000" b="1" dirty="0" smtClean="0"/>
              <a:t>Хамзина Равиля Расиховна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600" b="1" u="sng" dirty="0" smtClean="0">
                <a:solidFill>
                  <a:schemeClr val="accent6">
                    <a:lumMod val="50000"/>
                  </a:schemeClr>
                </a:solidFill>
              </a:rPr>
              <a:t>Тема самообразования: «Проектная деятельность как средство формирования УУД в рамках ФГОС».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 </a:t>
            </a:r>
            <a:r>
              <a:rPr lang="ru-RU" sz="1400" b="1" dirty="0" smtClean="0"/>
              <a:t>Цель: </a:t>
            </a:r>
            <a:r>
              <a:rPr lang="ru-RU" sz="1400" dirty="0" smtClean="0"/>
              <a:t>Способствовать формированию УУД через внедрение технологии проектной деятельности  в рамках реализации ФГОС</a:t>
            </a:r>
            <a:br>
              <a:rPr lang="ru-RU" sz="1400" dirty="0" smtClean="0"/>
            </a:br>
            <a:r>
              <a:rPr lang="ru-RU" sz="1400" dirty="0" smtClean="0"/>
              <a:t> </a:t>
            </a:r>
            <a:r>
              <a:rPr lang="ru-RU" sz="1400" b="1" dirty="0" smtClean="0"/>
              <a:t>Задачи:</a:t>
            </a:r>
            <a:br>
              <a:rPr lang="ru-RU" sz="1400" b="1" dirty="0" smtClean="0"/>
            </a:br>
            <a:r>
              <a:rPr lang="ru-RU" sz="1400" dirty="0" smtClean="0"/>
              <a:t>воспитание патриотических чувств, приобщение к национальной культуре и традициям, воспитание нравственных и духовных качеств личности;</a:t>
            </a:r>
            <a:br>
              <a:rPr lang="ru-RU" sz="1400" dirty="0" smtClean="0"/>
            </a:br>
            <a:r>
              <a:rPr lang="ru-RU" sz="1400" dirty="0" smtClean="0"/>
              <a:t>использование	технологии	проектной	деятельности	с	целью формирования УУД;</a:t>
            </a:r>
            <a:br>
              <a:rPr lang="ru-RU" sz="1400" dirty="0" smtClean="0"/>
            </a:br>
            <a:r>
              <a:rPr lang="ru-RU" sz="1400" dirty="0" smtClean="0"/>
              <a:t>использование технологии проектной деятельности с целью</a:t>
            </a:r>
            <a:br>
              <a:rPr lang="ru-RU" sz="1400" dirty="0" smtClean="0"/>
            </a:br>
            <a:r>
              <a:rPr lang="ru-RU" sz="1400" dirty="0" smtClean="0"/>
              <a:t>формирования УУД у учащихся с ОВЗ;</a:t>
            </a:r>
            <a:br>
              <a:rPr lang="ru-RU" sz="1400" dirty="0" smtClean="0"/>
            </a:br>
            <a:r>
              <a:rPr lang="ru-RU" sz="1400" dirty="0" smtClean="0"/>
              <a:t>внедрение интерактивных форм организации учебного процесса с целью формирования ключевых компетентностей и повышения мотивации учащихся;</a:t>
            </a:r>
            <a:br>
              <a:rPr lang="ru-RU" sz="1400" dirty="0" smtClean="0"/>
            </a:br>
            <a:r>
              <a:rPr lang="ru-RU" sz="1400" dirty="0" smtClean="0"/>
              <a:t>повышение качества проведения учебных занятий на основе внедрения новых технологий;</a:t>
            </a:r>
            <a:br>
              <a:rPr lang="ru-RU" sz="1400" dirty="0" smtClean="0"/>
            </a:br>
            <a:r>
              <a:rPr lang="ru-RU" sz="1400" dirty="0" smtClean="0"/>
              <a:t>разработка учебных, дидактических материалов.</a:t>
            </a:r>
            <a:br>
              <a:rPr lang="ru-RU" sz="1400" dirty="0" smtClean="0"/>
            </a:br>
            <a:r>
              <a:rPr lang="ru-RU" sz="1400" b="1" dirty="0" smtClean="0"/>
              <a:t>Сроки реализации: </a:t>
            </a:r>
            <a:r>
              <a:rPr lang="ru-RU" sz="1400" dirty="0" smtClean="0"/>
              <a:t>Программа разработана на 2017 - 2022 г.</a:t>
            </a:r>
            <a:br>
              <a:rPr lang="ru-RU" sz="1400" dirty="0" smtClean="0"/>
            </a:br>
            <a:r>
              <a:rPr lang="ru-RU" sz="1400" b="1" dirty="0" smtClean="0"/>
              <a:t>Источники самообразования: </a:t>
            </a:r>
            <a:r>
              <a:rPr lang="ru-RU" sz="1400" dirty="0" smtClean="0"/>
              <a:t>СМИ, в том числе: специализированная литература (методическая, научно-популярная, публицистическая, художественная), Интернет; </a:t>
            </a:r>
            <a:r>
              <a:rPr lang="ru-RU" sz="1400" dirty="0" err="1" smtClean="0"/>
              <a:t>медиаинформация</a:t>
            </a:r>
            <a:r>
              <a:rPr lang="ru-RU" sz="1400" dirty="0" smtClean="0"/>
              <a:t> на различных носителях, семинары, конференции, лектории, мероприятия по обмену опытом, мастер- классы, курсы повышения квалификации.</a:t>
            </a:r>
            <a:br>
              <a:rPr lang="ru-RU" sz="1400" dirty="0" smtClean="0"/>
            </a:br>
            <a:r>
              <a:rPr lang="ru-RU" sz="1400" b="1" dirty="0" smtClean="0"/>
              <a:t>Формы самообразования:</a:t>
            </a:r>
            <a:br>
              <a:rPr lang="ru-RU" sz="1400" b="1" dirty="0" smtClean="0"/>
            </a:br>
            <a:r>
              <a:rPr lang="ru-RU" sz="1400" dirty="0" smtClean="0"/>
              <a:t>индивидуальная  – через индивидуальный план;</a:t>
            </a:r>
            <a:br>
              <a:rPr lang="ru-RU" sz="1400" dirty="0" smtClean="0"/>
            </a:br>
            <a:r>
              <a:rPr lang="ru-RU" sz="1400" dirty="0" smtClean="0"/>
              <a:t>групповая – через участие в жизни школы и района.</a:t>
            </a:r>
            <a:r>
              <a:rPr lang="ru-RU" sz="1400" b="1" dirty="0" smtClean="0">
                <a:ea typeface="Times New Roman"/>
              </a:rPr>
              <a:t> </a:t>
            </a:r>
            <a:br>
              <a:rPr lang="ru-RU" sz="1400" b="1" dirty="0" smtClean="0">
                <a:ea typeface="Times New Roman"/>
              </a:rPr>
            </a:br>
            <a:r>
              <a:rPr lang="ru-RU" sz="1400" b="1" dirty="0" smtClean="0">
                <a:ea typeface="Times New Roman"/>
              </a:rPr>
              <a:t>Ожидаемые результаты:</a:t>
            </a:r>
            <a:r>
              <a:rPr lang="ru-RU" sz="1400" dirty="0" smtClean="0">
                <a:ea typeface="Times New Roman"/>
              </a:rPr>
              <a:t/>
            </a:r>
            <a:br>
              <a:rPr lang="ru-RU" sz="1400" dirty="0" smtClean="0">
                <a:ea typeface="Times New Roman"/>
              </a:rPr>
            </a:br>
            <a:r>
              <a:rPr lang="ru-RU" sz="1400" dirty="0" smtClean="0">
                <a:ea typeface="Wingdings"/>
                <a:cs typeface="Wingdings"/>
              </a:rPr>
              <a:t>формирование у </a:t>
            </a:r>
            <a:r>
              <a:rPr lang="ru-RU" sz="1400" spc="-15" dirty="0" smtClean="0">
                <a:ea typeface="Wingdings"/>
                <a:cs typeface="Wingdings"/>
              </a:rPr>
              <a:t>ученика </a:t>
            </a:r>
            <a:r>
              <a:rPr lang="ru-RU" sz="1400" spc="-20" dirty="0" smtClean="0">
                <a:ea typeface="Wingdings"/>
                <a:cs typeface="Wingdings"/>
              </a:rPr>
              <a:t>внутренней</a:t>
            </a:r>
            <a:r>
              <a:rPr lang="ru-RU" sz="1400" spc="310" dirty="0" smtClean="0">
                <a:ea typeface="Wingdings"/>
                <a:cs typeface="Wingdings"/>
              </a:rPr>
              <a:t> </a:t>
            </a:r>
            <a:r>
              <a:rPr lang="ru-RU" sz="1400" dirty="0" smtClean="0">
                <a:ea typeface="Wingdings"/>
                <a:cs typeface="Wingdings"/>
              </a:rPr>
              <a:t>позиция </a:t>
            </a:r>
            <a:r>
              <a:rPr lang="ru-RU" sz="1400" spc="-15" dirty="0" smtClean="0">
                <a:ea typeface="Wingdings"/>
                <a:cs typeface="Wingdings"/>
              </a:rPr>
              <a:t>школьника </a:t>
            </a:r>
            <a:r>
              <a:rPr lang="ru-RU" sz="1400" dirty="0" smtClean="0">
                <a:ea typeface="Wingdings"/>
                <a:cs typeface="Wingdings"/>
              </a:rPr>
              <a:t>на </a:t>
            </a:r>
            <a:r>
              <a:rPr lang="ru-RU" sz="1400" spc="-25" dirty="0" smtClean="0">
                <a:ea typeface="Wingdings"/>
                <a:cs typeface="Wingdings"/>
              </a:rPr>
              <a:t>уровне </a:t>
            </a:r>
            <a:r>
              <a:rPr lang="ru-RU" sz="1400" dirty="0" smtClean="0">
                <a:ea typeface="Wingdings"/>
                <a:cs typeface="Wingdings"/>
              </a:rPr>
              <a:t>положительного </a:t>
            </a:r>
            <a:r>
              <a:rPr lang="ru-RU" sz="1400" spc="-15" dirty="0" smtClean="0">
                <a:ea typeface="Wingdings"/>
                <a:cs typeface="Wingdings"/>
              </a:rPr>
              <a:t>отношения </a:t>
            </a:r>
            <a:r>
              <a:rPr lang="ru-RU" sz="1400" dirty="0" smtClean="0">
                <a:ea typeface="Wingdings"/>
                <a:cs typeface="Wingdings"/>
              </a:rPr>
              <a:t>к </a:t>
            </a:r>
            <a:r>
              <a:rPr lang="ru-RU" sz="1400" spc="-20" dirty="0" smtClean="0">
                <a:ea typeface="Wingdings"/>
                <a:cs typeface="Wingdings"/>
              </a:rPr>
              <a:t>школе, </a:t>
            </a:r>
            <a:r>
              <a:rPr lang="ru-RU" sz="1400" dirty="0" smtClean="0">
                <a:ea typeface="Wingdings"/>
                <a:cs typeface="Wingdings"/>
              </a:rPr>
              <a:t>понимание необходимости </a:t>
            </a:r>
            <a:r>
              <a:rPr lang="ru-RU" sz="1400" spc="-55" dirty="0" smtClean="0">
                <a:ea typeface="Wingdings"/>
                <a:cs typeface="Wingdings"/>
              </a:rPr>
              <a:t>учения, </a:t>
            </a:r>
            <a:r>
              <a:rPr lang="ru-RU" sz="1400" dirty="0" smtClean="0">
                <a:ea typeface="Wingdings"/>
                <a:cs typeface="Wingdings"/>
              </a:rPr>
              <a:t>способности к самооценке, </a:t>
            </a:r>
            <a:r>
              <a:rPr lang="ru-RU" sz="1400" spc="-20" dirty="0" smtClean="0">
                <a:ea typeface="Wingdings"/>
                <a:cs typeface="Wingdings"/>
              </a:rPr>
              <a:t>умения </a:t>
            </a:r>
            <a:r>
              <a:rPr lang="ru-RU" sz="1400" dirty="0" smtClean="0">
                <a:ea typeface="Wingdings"/>
                <a:cs typeface="Wingdings"/>
              </a:rPr>
              <a:t>планировать, контролировать </a:t>
            </a:r>
            <a:r>
              <a:rPr lang="ru-RU" sz="1400" spc="-40" dirty="0" smtClean="0">
                <a:ea typeface="Wingdings"/>
                <a:cs typeface="Wingdings"/>
              </a:rPr>
              <a:t>свои </a:t>
            </a:r>
            <a:r>
              <a:rPr lang="ru-RU" sz="1400" dirty="0" smtClean="0">
                <a:ea typeface="Wingdings"/>
                <a:cs typeface="Wingdings"/>
              </a:rPr>
              <a:t>действия, формулировать собственное </a:t>
            </a:r>
            <a:r>
              <a:rPr lang="ru-RU" sz="1400" spc="-20" dirty="0" smtClean="0">
                <a:ea typeface="Wingdings"/>
                <a:cs typeface="Wingdings"/>
              </a:rPr>
              <a:t>мнение,</a:t>
            </a:r>
            <a:r>
              <a:rPr lang="ru-RU" sz="1400" spc="310" dirty="0" smtClean="0">
                <a:ea typeface="Wingdings"/>
                <a:cs typeface="Wingdings"/>
              </a:rPr>
              <a:t> </a:t>
            </a:r>
            <a:r>
              <a:rPr lang="ru-RU" sz="1400" dirty="0" smtClean="0">
                <a:ea typeface="Wingdings"/>
                <a:cs typeface="Wingdings"/>
              </a:rPr>
              <a:t>осуществлять </a:t>
            </a:r>
            <a:r>
              <a:rPr lang="ru-RU" sz="1400" spc="-25" dirty="0" smtClean="0">
                <a:ea typeface="Wingdings"/>
                <a:cs typeface="Wingdings"/>
              </a:rPr>
              <a:t>поиск </a:t>
            </a:r>
            <a:r>
              <a:rPr lang="ru-RU" sz="1400" dirty="0" smtClean="0">
                <a:ea typeface="Wingdings"/>
                <a:cs typeface="Wingdings"/>
              </a:rPr>
              <a:t>необходимой</a:t>
            </a:r>
            <a:r>
              <a:rPr lang="ru-RU" sz="1400" spc="-140" dirty="0" smtClean="0">
                <a:ea typeface="Wingdings"/>
                <a:cs typeface="Wingdings"/>
              </a:rPr>
              <a:t> </a:t>
            </a:r>
            <a:r>
              <a:rPr lang="ru-RU" sz="1400" dirty="0" smtClean="0">
                <a:ea typeface="Wingdings"/>
                <a:cs typeface="Wingdings"/>
              </a:rPr>
              <a:t>информации;</a:t>
            </a:r>
            <a:br>
              <a:rPr lang="ru-RU" sz="1400" dirty="0" smtClean="0">
                <a:ea typeface="Wingdings"/>
                <a:cs typeface="Wingdings"/>
              </a:rPr>
            </a:br>
            <a:r>
              <a:rPr lang="ru-RU" sz="1400" dirty="0" smtClean="0">
                <a:ea typeface="Wingdings"/>
                <a:cs typeface="Wingdings"/>
              </a:rPr>
              <a:t>повышение качества преподаваемых</a:t>
            </a:r>
            <a:r>
              <a:rPr lang="ru-RU" sz="1400" spc="-250" dirty="0" smtClean="0">
                <a:ea typeface="Wingdings"/>
                <a:cs typeface="Wingdings"/>
              </a:rPr>
              <a:t> </a:t>
            </a:r>
            <a:r>
              <a:rPr lang="ru-RU" sz="1400" dirty="0" smtClean="0">
                <a:ea typeface="Wingdings"/>
                <a:cs typeface="Wingdings"/>
              </a:rPr>
              <a:t>предметов;</a:t>
            </a:r>
            <a:br>
              <a:rPr lang="ru-RU" sz="1400" dirty="0" smtClean="0">
                <a:ea typeface="Wingdings"/>
                <a:cs typeface="Wingdings"/>
              </a:rPr>
            </a:br>
            <a:r>
              <a:rPr lang="ru-RU" sz="1400" dirty="0" smtClean="0">
                <a:ea typeface="Wingdings"/>
                <a:cs typeface="Wingdings"/>
              </a:rPr>
              <a:t>участие в педсоветах, </a:t>
            </a:r>
            <a:r>
              <a:rPr lang="ru-RU" sz="1400" spc="-15" dirty="0" smtClean="0">
                <a:ea typeface="Wingdings"/>
                <a:cs typeface="Wingdings"/>
              </a:rPr>
              <a:t>семинарах, </a:t>
            </a:r>
            <a:r>
              <a:rPr lang="ru-RU" sz="1400" dirty="0" smtClean="0">
                <a:ea typeface="Wingdings"/>
                <a:cs typeface="Wingdings"/>
              </a:rPr>
              <a:t>в работе школьного и райо</a:t>
            </a:r>
            <a:r>
              <a:rPr lang="ru-RU" sz="1400" spc="-15" dirty="0" smtClean="0">
                <a:ea typeface="Wingdings"/>
                <a:cs typeface="Wingdings"/>
              </a:rPr>
              <a:t>нного </a:t>
            </a:r>
            <a:r>
              <a:rPr lang="ru-RU" sz="1400" spc="-75" dirty="0" smtClean="0">
                <a:ea typeface="Wingdings"/>
                <a:cs typeface="Wingdings"/>
              </a:rPr>
              <a:t>МО </a:t>
            </a:r>
            <a:r>
              <a:rPr lang="ru-RU" sz="1400" spc="-20" dirty="0" smtClean="0">
                <a:ea typeface="Wingdings"/>
                <a:cs typeface="Wingdings"/>
              </a:rPr>
              <a:t>учителей</a:t>
            </a:r>
            <a:br>
              <a:rPr lang="ru-RU" sz="1400" spc="-20" dirty="0" smtClean="0">
                <a:ea typeface="Wingdings"/>
                <a:cs typeface="Wingdings"/>
              </a:rPr>
            </a:br>
            <a:r>
              <a:rPr lang="ru-RU" sz="1400" spc="-20" dirty="0" smtClean="0">
                <a:ea typeface="Wingdings"/>
                <a:cs typeface="Wingdings"/>
              </a:rPr>
              <a:t> </a:t>
            </a:r>
            <a:r>
              <a:rPr lang="ru-RU" sz="1400" dirty="0" smtClean="0">
                <a:ea typeface="Wingdings"/>
                <a:cs typeface="Wingdings"/>
              </a:rPr>
              <a:t>начальных</a:t>
            </a:r>
            <a:r>
              <a:rPr lang="ru-RU" sz="1400" spc="15" dirty="0" smtClean="0">
                <a:ea typeface="Wingdings"/>
                <a:cs typeface="Wingdings"/>
              </a:rPr>
              <a:t> </a:t>
            </a:r>
            <a:r>
              <a:rPr lang="ru-RU" sz="1400" dirty="0" smtClean="0">
                <a:ea typeface="Wingdings"/>
                <a:cs typeface="Wingdings"/>
              </a:rPr>
              <a:t>классов;</a:t>
            </a:r>
            <a:br>
              <a:rPr lang="ru-RU" sz="1400" dirty="0" smtClean="0">
                <a:ea typeface="Wingdings"/>
                <a:cs typeface="Wingdings"/>
              </a:rPr>
            </a:br>
            <a:r>
              <a:rPr lang="ru-RU" sz="1400" spc="-20" dirty="0" smtClean="0">
                <a:ea typeface="Wingdings"/>
                <a:cs typeface="Wingdings"/>
              </a:rPr>
              <a:t>умение </a:t>
            </a:r>
            <a:r>
              <a:rPr lang="ru-RU" sz="1400" dirty="0" smtClean="0">
                <a:ea typeface="Wingdings"/>
                <a:cs typeface="Wingdings"/>
              </a:rPr>
              <a:t>оказать практическую помощь </a:t>
            </a:r>
            <a:r>
              <a:rPr lang="ru-RU" sz="1400" spc="-15" dirty="0" smtClean="0">
                <a:ea typeface="Wingdings"/>
                <a:cs typeface="Wingdings"/>
              </a:rPr>
              <a:t>коллегам.</a:t>
            </a:r>
            <a:r>
              <a:rPr lang="ru-RU" sz="1400" dirty="0" smtClean="0">
                <a:ea typeface="Wingdings"/>
                <a:cs typeface="Wingdings"/>
              </a:rPr>
              <a:t/>
            </a:r>
            <a:br>
              <a:rPr lang="ru-RU" sz="1400" dirty="0" smtClean="0">
                <a:ea typeface="Wingdings"/>
                <a:cs typeface="Wingdings"/>
              </a:rPr>
            </a:br>
            <a:r>
              <a:rPr lang="ru-RU" sz="1400" dirty="0" smtClean="0">
                <a:ea typeface="Times New Roman"/>
              </a:rPr>
              <a:t> </a:t>
            </a:r>
            <a:r>
              <a:rPr lang="ru-RU" sz="1400" b="1" dirty="0" smtClean="0">
                <a:ea typeface="Times New Roman"/>
              </a:rPr>
              <a:t>Эффективность реализации программы оценивается с помощью</a:t>
            </a:r>
            <a:r>
              <a:rPr lang="ru-RU" sz="1400" b="1" spc="-85" dirty="0" smtClean="0">
                <a:ea typeface="Times New Roman"/>
              </a:rPr>
              <a:t> </a:t>
            </a:r>
            <a:r>
              <a:rPr lang="ru-RU" sz="1400" b="1" dirty="0" smtClean="0">
                <a:ea typeface="Times New Roman"/>
              </a:rPr>
              <a:t>следующих</a:t>
            </a:r>
            <a:r>
              <a:rPr lang="ru-RU" sz="1400" b="1" spc="-160" dirty="0" smtClean="0">
                <a:ea typeface="Times New Roman"/>
              </a:rPr>
              <a:t> </a:t>
            </a:r>
            <a:br>
              <a:rPr lang="ru-RU" sz="1400" b="1" spc="-160" dirty="0" smtClean="0">
                <a:ea typeface="Times New Roman"/>
              </a:rPr>
            </a:br>
            <a:r>
              <a:rPr lang="ru-RU" sz="1400" b="1" spc="10" dirty="0" smtClean="0">
                <a:ea typeface="Times New Roman"/>
              </a:rPr>
              <a:t>методов</a:t>
            </a:r>
            <a:r>
              <a:rPr lang="ru-RU" sz="1400" b="1" spc="-145" dirty="0" smtClean="0">
                <a:ea typeface="Times New Roman"/>
              </a:rPr>
              <a:t> </a:t>
            </a:r>
            <a:r>
              <a:rPr lang="ru-RU" sz="1400" b="1" dirty="0" smtClean="0">
                <a:ea typeface="Times New Roman"/>
              </a:rPr>
              <a:t>и</a:t>
            </a:r>
            <a:r>
              <a:rPr lang="ru-RU" sz="1400" b="1" spc="-120" dirty="0" smtClean="0">
                <a:ea typeface="Times New Roman"/>
              </a:rPr>
              <a:t> </a:t>
            </a:r>
            <a:r>
              <a:rPr lang="ru-RU" sz="1400" b="1" dirty="0" smtClean="0">
                <a:ea typeface="Times New Roman"/>
              </a:rPr>
              <a:t>методик:</a:t>
            </a:r>
            <a:br>
              <a:rPr lang="ru-RU" sz="1400" b="1" dirty="0" smtClean="0">
                <a:ea typeface="Times New Roman"/>
              </a:rPr>
            </a:br>
            <a:r>
              <a:rPr lang="ru-RU" sz="1400" dirty="0" smtClean="0">
                <a:ea typeface="Wingdings"/>
                <a:cs typeface="Wingdings"/>
              </a:rPr>
              <a:t>самоанализ;</a:t>
            </a:r>
            <a:br>
              <a:rPr lang="ru-RU" sz="1400" dirty="0" smtClean="0">
                <a:ea typeface="Wingdings"/>
                <a:cs typeface="Wingdings"/>
              </a:rPr>
            </a:br>
            <a:r>
              <a:rPr lang="ru-RU" sz="1400" dirty="0" smtClean="0">
                <a:ea typeface="Wingdings"/>
                <a:cs typeface="Wingdings"/>
              </a:rPr>
              <a:t>педагогическое</a:t>
            </a:r>
            <a:r>
              <a:rPr lang="ru-RU" sz="1400" spc="-160" dirty="0" smtClean="0">
                <a:ea typeface="Wingdings"/>
                <a:cs typeface="Wingdings"/>
              </a:rPr>
              <a:t> </a:t>
            </a:r>
            <a:r>
              <a:rPr lang="ru-RU" sz="1400" dirty="0" smtClean="0">
                <a:ea typeface="Wingdings"/>
                <a:cs typeface="Wingdings"/>
              </a:rPr>
              <a:t>самонаблюдение;</a:t>
            </a:r>
            <a:br>
              <a:rPr lang="ru-RU" sz="1400" dirty="0" smtClean="0">
                <a:ea typeface="Wingdings"/>
                <a:cs typeface="Wingdings"/>
              </a:rPr>
            </a:br>
            <a:r>
              <a:rPr lang="ru-RU" sz="1400" spc="-15" dirty="0" smtClean="0">
                <a:ea typeface="Wingdings"/>
                <a:cs typeface="Wingdings"/>
              </a:rPr>
              <a:t>анкетирование </a:t>
            </a:r>
            <a:r>
              <a:rPr lang="ru-RU" sz="1400" spc="-20" dirty="0" smtClean="0">
                <a:ea typeface="Wingdings"/>
                <a:cs typeface="Wingdings"/>
              </a:rPr>
              <a:t>учителей, </a:t>
            </a:r>
            <a:r>
              <a:rPr lang="ru-RU" sz="1400" spc="-15" dirty="0" smtClean="0">
                <a:ea typeface="Wingdings"/>
                <a:cs typeface="Wingdings"/>
              </a:rPr>
              <a:t>учащихся </a:t>
            </a:r>
            <a:r>
              <a:rPr lang="ru-RU" sz="1400" dirty="0" smtClean="0">
                <a:ea typeface="Wingdings"/>
                <a:cs typeface="Wingdings"/>
              </a:rPr>
              <a:t>и их</a:t>
            </a:r>
            <a:r>
              <a:rPr lang="ru-RU" sz="1400" spc="95" dirty="0" smtClean="0">
                <a:ea typeface="Wingdings"/>
                <a:cs typeface="Wingdings"/>
              </a:rPr>
              <a:t> </a:t>
            </a:r>
            <a:r>
              <a:rPr lang="ru-RU" sz="1400" dirty="0" smtClean="0">
                <a:ea typeface="Wingdings"/>
                <a:cs typeface="Wingdings"/>
              </a:rPr>
              <a:t>родителей;</a:t>
            </a:r>
            <a:br>
              <a:rPr lang="ru-RU" sz="1400" dirty="0" smtClean="0">
                <a:ea typeface="Wingdings"/>
                <a:cs typeface="Wingdings"/>
              </a:rPr>
            </a:br>
            <a:r>
              <a:rPr lang="ru-RU" sz="1400" dirty="0" smtClean="0">
                <a:ea typeface="Wingdings"/>
                <a:cs typeface="Wingdings"/>
              </a:rPr>
              <a:t>собеседование с администрацией, </a:t>
            </a:r>
            <a:r>
              <a:rPr lang="ru-RU" sz="1400" spc="-20" dirty="0" smtClean="0">
                <a:ea typeface="Wingdings"/>
                <a:cs typeface="Wingdings"/>
              </a:rPr>
              <a:t>учителя </a:t>
            </a:r>
            <a:r>
              <a:rPr lang="ru-RU" sz="1400" dirty="0" smtClean="0">
                <a:ea typeface="Wingdings"/>
                <a:cs typeface="Wingdings"/>
              </a:rPr>
              <a:t>ми, </a:t>
            </a:r>
            <a:r>
              <a:rPr lang="ru-RU" sz="1400" spc="-15" dirty="0" smtClean="0">
                <a:ea typeface="Wingdings"/>
                <a:cs typeface="Wingdings"/>
              </a:rPr>
              <a:t>коллегами, </a:t>
            </a:r>
            <a:r>
              <a:rPr lang="ru-RU" sz="1400" spc="-25" dirty="0" smtClean="0">
                <a:ea typeface="Wingdings"/>
                <a:cs typeface="Wingdings"/>
              </a:rPr>
              <a:t>учащимися, </a:t>
            </a:r>
            <a:br>
              <a:rPr lang="ru-RU" sz="1400" spc="-25" dirty="0" smtClean="0">
                <a:ea typeface="Wingdings"/>
                <a:cs typeface="Wingdings"/>
              </a:rPr>
            </a:br>
            <a:r>
              <a:rPr lang="ru-RU" sz="1400" dirty="0" smtClean="0">
                <a:ea typeface="Wingdings"/>
                <a:cs typeface="Wingdings"/>
              </a:rPr>
              <a:t>родителями;</a:t>
            </a:r>
            <a:br>
              <a:rPr lang="ru-RU" sz="1400" dirty="0" smtClean="0">
                <a:ea typeface="Wingdings"/>
                <a:cs typeface="Wingdings"/>
              </a:rPr>
            </a:br>
            <a:r>
              <a:rPr lang="ru-RU" sz="1400" spc="-25" dirty="0" smtClean="0">
                <a:ea typeface="Wingdings"/>
                <a:cs typeface="Wingdings"/>
              </a:rPr>
              <a:t>анализ </a:t>
            </a:r>
            <a:r>
              <a:rPr lang="ru-RU" sz="1400" dirty="0" smtClean="0">
                <a:ea typeface="Wingdings"/>
                <a:cs typeface="Wingdings"/>
              </a:rPr>
              <a:t>результатов учебно-воспитательной</a:t>
            </a:r>
            <a:r>
              <a:rPr lang="ru-RU" sz="1400" spc="-80" dirty="0" smtClean="0">
                <a:ea typeface="Wingdings"/>
                <a:cs typeface="Wingdings"/>
              </a:rPr>
              <a:t> </a:t>
            </a:r>
            <a:r>
              <a:rPr lang="ru-RU" sz="1400" dirty="0" smtClean="0">
                <a:ea typeface="Wingdings"/>
                <a:cs typeface="Wingdings"/>
              </a:rPr>
              <a:t>работы.</a:t>
            </a:r>
            <a:br>
              <a:rPr lang="ru-RU" sz="1400" dirty="0" smtClean="0">
                <a:ea typeface="Wingdings"/>
                <a:cs typeface="Wingdings"/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/>
          </a:p>
        </p:txBody>
      </p:sp>
      <p:pic>
        <p:nvPicPr>
          <p:cNvPr id="4" name="Содержимое 3" descr="54366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596935" cy="2129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3" descr="хам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8891" y="4160233"/>
            <a:ext cx="4733110" cy="2697766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2229" y="1"/>
            <a:ext cx="10689771" cy="6322422"/>
          </a:xfrm>
        </p:spPr>
        <p:txBody>
          <a:bodyPr>
            <a:normAutofit/>
          </a:bodyPr>
          <a:lstStyle/>
          <a:p>
            <a:r>
              <a:rPr lang="ru-RU" sz="2000" b="1" dirty="0" err="1" smtClean="0"/>
              <a:t>Ахметзянова</a:t>
            </a:r>
            <a:r>
              <a:rPr lang="ru-RU" sz="2000" b="1" dirty="0" smtClean="0"/>
              <a:t> Гузель </a:t>
            </a:r>
            <a:r>
              <a:rPr lang="ru-RU" sz="2000" b="1" dirty="0" err="1" smtClean="0"/>
              <a:t>Фанисовна</a:t>
            </a:r>
            <a:r>
              <a:rPr lang="ru-RU" sz="900" dirty="0" smtClean="0"/>
              <a:t/>
            </a:r>
            <a:br>
              <a:rPr lang="ru-RU" sz="900" dirty="0" smtClean="0"/>
            </a:br>
            <a:r>
              <a:rPr lang="ru-RU" sz="1600" b="1" u="sng" dirty="0" smtClean="0">
                <a:solidFill>
                  <a:schemeClr val="accent6">
                    <a:lumMod val="50000"/>
                  </a:schemeClr>
                </a:solidFill>
              </a:rPr>
              <a:t>Тема самообразования: «Формирование читательской грамотности младшего школьника в условиях реализации ФГОС НОО».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b="1" dirty="0" smtClean="0"/>
              <a:t>Срок реализации: 2021 – 2025гг.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b="1" dirty="0" err="1" smtClean="0"/>
              <a:t>Цель:</a:t>
            </a:r>
            <a:r>
              <a:rPr lang="ru-RU" sz="1200" dirty="0" err="1" smtClean="0"/>
              <a:t>способствовать</a:t>
            </a:r>
            <a:r>
              <a:rPr lang="ru-RU" sz="1200" dirty="0" smtClean="0"/>
              <a:t> формированию читательской  грамотности у младшего школьника  с помощью применения различных элементов развивающего обучения.</a:t>
            </a:r>
            <a:br>
              <a:rPr lang="ru-RU" sz="1200" dirty="0" smtClean="0"/>
            </a:br>
            <a:r>
              <a:rPr lang="ru-RU" sz="1200" b="1" dirty="0" smtClean="0"/>
              <a:t>Задачи</a:t>
            </a:r>
            <a:r>
              <a:rPr lang="ru-RU" sz="1200" dirty="0" smtClean="0"/>
              <a:t>:</a:t>
            </a:r>
            <a:br>
              <a:rPr lang="ru-RU" sz="1200" dirty="0" smtClean="0"/>
            </a:br>
            <a:r>
              <a:rPr lang="ru-RU" sz="1200" dirty="0" smtClean="0"/>
              <a:t>1) Ознакомление с методической литературой по теме самообразования с целью повысить собственный уровень знаний.</a:t>
            </a:r>
            <a:br>
              <a:rPr lang="ru-RU" sz="1200" dirty="0" smtClean="0"/>
            </a:br>
            <a:r>
              <a:rPr lang="ru-RU" sz="1200" dirty="0" smtClean="0"/>
              <a:t>2) Применение современных педагогических веяний на практике, организация учебного и воспитательного процесса с учетом современных требований и использованием инновационных технологий.</a:t>
            </a:r>
            <a:br>
              <a:rPr lang="ru-RU" sz="1200" dirty="0" smtClean="0"/>
            </a:br>
            <a:r>
              <a:rPr lang="ru-RU" sz="1200" dirty="0" smtClean="0"/>
              <a:t>3) Совершенствовать и повышать уровень профессионального мастерства педагога.</a:t>
            </a:r>
            <a:br>
              <a:rPr lang="ru-RU" sz="1200" dirty="0" smtClean="0"/>
            </a:br>
            <a:r>
              <a:rPr lang="ru-RU" sz="1200" dirty="0" smtClean="0"/>
              <a:t>4) Разработка учебных и методических материалов к урокам.</a:t>
            </a:r>
            <a:br>
              <a:rPr lang="ru-RU" sz="1200" dirty="0" smtClean="0"/>
            </a:br>
            <a:r>
              <a:rPr lang="ru-RU" sz="1200" b="1" dirty="0" smtClean="0"/>
              <a:t>Предполагаемый результат: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Научить младшего школьника:</a:t>
            </a:r>
            <a:br>
              <a:rPr lang="ru-RU" sz="1200" dirty="0" smtClean="0"/>
            </a:br>
            <a:r>
              <a:rPr lang="ru-RU" sz="1200" dirty="0" smtClean="0"/>
              <a:t>применять читательские умения в процессе работы с текстом;</a:t>
            </a:r>
            <a:br>
              <a:rPr lang="ru-RU" sz="1200" dirty="0" smtClean="0"/>
            </a:br>
            <a:r>
              <a:rPr lang="ru-RU" sz="1200" dirty="0" smtClean="0"/>
              <a:t>наличие читательской самостоятельности при работе с текстом;</a:t>
            </a:r>
            <a:br>
              <a:rPr lang="ru-RU" sz="1200" dirty="0" smtClean="0"/>
            </a:br>
            <a:r>
              <a:rPr lang="ru-RU" sz="1200" dirty="0" smtClean="0"/>
              <a:t>активное изучение научно-познавательных текстов, качественное восприятие художественных произведений;</a:t>
            </a:r>
            <a:br>
              <a:rPr lang="ru-RU" sz="1200" dirty="0" smtClean="0"/>
            </a:br>
            <a:r>
              <a:rPr lang="ru-RU" sz="1200" dirty="0" smtClean="0"/>
              <a:t>сформированность читательского кругозора, предполагающее наличие литературоведческих понятий об авторах, их произведениях, жанрах литературы, темах, подлежащих изучению в конкретных возрастных категориях;</a:t>
            </a:r>
            <a:br>
              <a:rPr lang="ru-RU" sz="1200" dirty="0" smtClean="0"/>
            </a:br>
            <a:r>
              <a:rPr lang="ru-RU" sz="1200" dirty="0" smtClean="0"/>
              <a:t>обеспечить овладение детьми нормами и правилами родного языка, определяемыми для младших школьников, и развитие их коммуникативных способностей;</a:t>
            </a:r>
            <a:br>
              <a:rPr lang="ru-RU" sz="1200" dirty="0" smtClean="0"/>
            </a:br>
            <a:r>
              <a:rPr lang="ru-RU" sz="1200" dirty="0" smtClean="0"/>
              <a:t>умение проводить самоанализ своей профессиональной деятельности;</a:t>
            </a:r>
            <a:br>
              <a:rPr lang="ru-RU" sz="1200" dirty="0" smtClean="0"/>
            </a:br>
            <a:r>
              <a:rPr lang="ru-RU" sz="1200" dirty="0" smtClean="0"/>
              <a:t>обобщение опыта по исследуемой теме на МО начальных классов и педагогических </a:t>
            </a:r>
            <a:br>
              <a:rPr lang="ru-RU" sz="1200" dirty="0" smtClean="0"/>
            </a:br>
            <a:r>
              <a:rPr lang="ru-RU" sz="1200" dirty="0" smtClean="0"/>
              <a:t>советах школы.</a:t>
            </a:r>
            <a:br>
              <a:rPr lang="ru-RU" sz="1200" dirty="0" smtClean="0"/>
            </a:br>
            <a:r>
              <a:rPr lang="ru-RU" sz="1200" b="1" dirty="0" smtClean="0"/>
              <a:t>Форма отчета по проделанной </a:t>
            </a:r>
            <a:r>
              <a:rPr lang="ru-RU" sz="1200" b="1" dirty="0" err="1" smtClean="0"/>
              <a:t>работе:</a:t>
            </a:r>
            <a:r>
              <a:rPr lang="ru-RU" sz="1200" dirty="0" err="1" smtClean="0"/>
              <a:t>выступление</a:t>
            </a:r>
            <a:r>
              <a:rPr lang="ru-RU" sz="1200" dirty="0" smtClean="0"/>
              <a:t> на заседаниях ШМО и педсовете,</a:t>
            </a:r>
            <a:br>
              <a:rPr lang="ru-RU" sz="1200" dirty="0" smtClean="0"/>
            </a:br>
            <a:r>
              <a:rPr lang="ru-RU" sz="1200" b="1" dirty="0" smtClean="0"/>
              <a:t>Форма </a:t>
            </a:r>
            <a:r>
              <a:rPr lang="ru-RU" sz="1200" b="1" dirty="0" err="1" smtClean="0"/>
              <a:t>самообразования:</a:t>
            </a:r>
            <a:r>
              <a:rPr lang="ru-RU" sz="1200" dirty="0" err="1" smtClean="0"/>
              <a:t>индивидуальная</a:t>
            </a:r>
            <a:r>
              <a:rPr lang="ru-RU" sz="1200" dirty="0" smtClean="0"/>
              <a:t>, групповая </a:t>
            </a:r>
            <a:br>
              <a:rPr lang="ru-RU" sz="1200" dirty="0" smtClean="0"/>
            </a:br>
            <a:r>
              <a:rPr lang="ru-RU" sz="1200" b="1" dirty="0" smtClean="0"/>
              <a:t>Источники самообразования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семинары, конференции, </a:t>
            </a:r>
            <a:r>
              <a:rPr lang="ru-RU" sz="1200" dirty="0" err="1" smtClean="0"/>
              <a:t>вебинары</a:t>
            </a:r>
            <a:r>
              <a:rPr lang="ru-RU" sz="1200" dirty="0" smtClean="0"/>
              <a:t>;</a:t>
            </a:r>
            <a:br>
              <a:rPr lang="ru-RU" sz="1200" dirty="0" smtClean="0"/>
            </a:br>
            <a:r>
              <a:rPr lang="ru-RU" sz="1200" dirty="0" smtClean="0"/>
              <a:t>курсы повышения квалификации;</a:t>
            </a:r>
            <a:br>
              <a:rPr lang="ru-RU" sz="1200" dirty="0" smtClean="0"/>
            </a:br>
            <a:r>
              <a:rPr lang="ru-RU" sz="1200" dirty="0" smtClean="0"/>
              <a:t>мастер-классы;</a:t>
            </a:r>
            <a:br>
              <a:rPr lang="ru-RU" sz="1200" dirty="0" smtClean="0"/>
            </a:br>
            <a:r>
              <a:rPr lang="ru-RU" sz="1200" dirty="0" smtClean="0"/>
              <a:t>мероприятия по обмену опытом;</a:t>
            </a:r>
            <a:br>
              <a:rPr lang="ru-RU" sz="1200" dirty="0" smtClean="0"/>
            </a:br>
            <a:r>
              <a:rPr lang="ru-RU" sz="1200" dirty="0" smtClean="0"/>
              <a:t>Видео, аудио информация на различных носителях</a:t>
            </a:r>
            <a:br>
              <a:rPr lang="ru-RU" sz="1200" dirty="0" smtClean="0"/>
            </a:br>
            <a:r>
              <a:rPr lang="ru-RU" sz="1200" dirty="0" smtClean="0"/>
              <a:t>литература (методическая, научно-популярная, публицистическая, художественная);</a:t>
            </a:r>
            <a:br>
              <a:rPr lang="ru-RU" sz="1200" dirty="0" smtClean="0"/>
            </a:br>
            <a:r>
              <a:rPr lang="ru-RU" sz="1200" dirty="0" smtClean="0"/>
              <a:t>интернет.</a:t>
            </a:r>
            <a:endParaRPr lang="ru-RU" sz="1200" dirty="0"/>
          </a:p>
        </p:txBody>
      </p:sp>
      <p:pic>
        <p:nvPicPr>
          <p:cNvPr id="4" name="Содержимое 3" descr="67466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1469572" cy="1959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3" descr="ахм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771" y="3853364"/>
            <a:ext cx="4550229" cy="3004635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0873" y="0"/>
            <a:ext cx="6428095" cy="5362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Достижения учащихся</a:t>
            </a:r>
            <a:endParaRPr lang="ru-RU" b="1" dirty="0"/>
          </a:p>
        </p:txBody>
      </p:sp>
      <p:pic>
        <p:nvPicPr>
          <p:cNvPr id="5" name="Рисунок 4" descr="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64321" y="795185"/>
            <a:ext cx="1865060" cy="2565188"/>
          </a:xfrm>
          <a:prstGeom prst="rect">
            <a:avLst/>
          </a:prstGeom>
        </p:spPr>
      </p:pic>
      <p:pic>
        <p:nvPicPr>
          <p:cNvPr id="6" name="Рисунок 5" descr="Adobe Scan 15 апр. 2022 г. (1)_1.jpg"/>
          <p:cNvPicPr>
            <a:picLocks noChangeAspect="1"/>
          </p:cNvPicPr>
          <p:nvPr/>
        </p:nvPicPr>
        <p:blipFill>
          <a:blip r:embed="rId3" cstate="print"/>
          <a:srcRect t="5832"/>
          <a:stretch>
            <a:fillRect/>
          </a:stretch>
        </p:blipFill>
        <p:spPr>
          <a:xfrm>
            <a:off x="8211728" y="491317"/>
            <a:ext cx="2022230" cy="3087293"/>
          </a:xfrm>
          <a:prstGeom prst="rect">
            <a:avLst/>
          </a:prstGeom>
        </p:spPr>
      </p:pic>
      <p:pic>
        <p:nvPicPr>
          <p:cNvPr id="8" name="Рисунок 7" descr="IMG-20220415-WA0014.jpg"/>
          <p:cNvPicPr>
            <a:picLocks noChangeAspect="1"/>
          </p:cNvPicPr>
          <p:nvPr/>
        </p:nvPicPr>
        <p:blipFill>
          <a:blip r:embed="rId4"/>
          <a:srcRect l="22724" t="23060" r="41032" b="46288"/>
          <a:stretch>
            <a:fillRect/>
          </a:stretch>
        </p:blipFill>
        <p:spPr>
          <a:xfrm>
            <a:off x="0" y="0"/>
            <a:ext cx="1992574" cy="2995810"/>
          </a:xfrm>
          <a:prstGeom prst="rect">
            <a:avLst/>
          </a:prstGeom>
        </p:spPr>
      </p:pic>
      <p:pic>
        <p:nvPicPr>
          <p:cNvPr id="10" name="Рисунок 9" descr="IMG-20220415-WA0022.jpg"/>
          <p:cNvPicPr>
            <a:picLocks noChangeAspect="1"/>
          </p:cNvPicPr>
          <p:nvPr/>
        </p:nvPicPr>
        <p:blipFill>
          <a:blip r:embed="rId5" cstate="print"/>
          <a:srcRect t="6545" b="13529"/>
          <a:stretch>
            <a:fillRect/>
          </a:stretch>
        </p:blipFill>
        <p:spPr>
          <a:xfrm>
            <a:off x="2475291" y="3255411"/>
            <a:ext cx="1823755" cy="2592653"/>
          </a:xfrm>
          <a:prstGeom prst="rect">
            <a:avLst/>
          </a:prstGeom>
        </p:spPr>
      </p:pic>
      <p:pic>
        <p:nvPicPr>
          <p:cNvPr id="11" name="Рисунок 10" descr="IMG-20220415-WA0027.jpg"/>
          <p:cNvPicPr>
            <a:picLocks noChangeAspect="1"/>
          </p:cNvPicPr>
          <p:nvPr/>
        </p:nvPicPr>
        <p:blipFill>
          <a:blip r:embed="rId6" cstate="print"/>
          <a:srcRect b="8591"/>
          <a:stretch>
            <a:fillRect/>
          </a:stretch>
        </p:blipFill>
        <p:spPr>
          <a:xfrm>
            <a:off x="0" y="5042849"/>
            <a:ext cx="2647665" cy="1815151"/>
          </a:xfrm>
          <a:prstGeom prst="rect">
            <a:avLst/>
          </a:prstGeom>
        </p:spPr>
      </p:pic>
      <p:pic>
        <p:nvPicPr>
          <p:cNvPr id="12" name="Рисунок 11" descr="IMG-20220415-WA002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67697" y="4153597"/>
            <a:ext cx="2028303" cy="2704403"/>
          </a:xfrm>
          <a:prstGeom prst="rect">
            <a:avLst/>
          </a:prstGeom>
        </p:spPr>
      </p:pic>
      <p:pic>
        <p:nvPicPr>
          <p:cNvPr id="13" name="Рисунок 12" descr="IMG-20220416-WA000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832712" y="3480179"/>
            <a:ext cx="1878273" cy="2504364"/>
          </a:xfrm>
          <a:prstGeom prst="rect">
            <a:avLst/>
          </a:prstGeom>
        </p:spPr>
      </p:pic>
      <p:pic>
        <p:nvPicPr>
          <p:cNvPr id="14" name="Рисунок 13" descr="IMG-20220416-WA000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457899" y="4807424"/>
            <a:ext cx="2734101" cy="2050576"/>
          </a:xfrm>
          <a:prstGeom prst="rect">
            <a:avLst/>
          </a:prstGeom>
        </p:spPr>
      </p:pic>
      <p:pic>
        <p:nvPicPr>
          <p:cNvPr id="15" name="Рисунок 14" descr="IMG-20220416-WA0004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539528" y="4312693"/>
            <a:ext cx="1949924" cy="2545307"/>
          </a:xfrm>
          <a:prstGeom prst="rect">
            <a:avLst/>
          </a:prstGeom>
        </p:spPr>
      </p:pic>
      <p:pic>
        <p:nvPicPr>
          <p:cNvPr id="19" name="Рисунок 18" descr="IMG-20220416-WA0008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60985" y="0"/>
            <a:ext cx="2131015" cy="3014385"/>
          </a:xfrm>
          <a:prstGeom prst="rect">
            <a:avLst/>
          </a:prstGeom>
        </p:spPr>
      </p:pic>
      <p:pic>
        <p:nvPicPr>
          <p:cNvPr id="4" name="Содержимое 3" descr="001 (1).jpg"/>
          <p:cNvPicPr>
            <a:picLocks noGrp="1" noChangeAspect="1"/>
          </p:cNvPicPr>
          <p:nvPr>
            <p:ph idx="1"/>
          </p:nvPr>
        </p:nvPicPr>
        <p:blipFill>
          <a:blip r:embed="rId12" cstate="print"/>
          <a:stretch>
            <a:fillRect/>
          </a:stretch>
        </p:blipFill>
        <p:spPr>
          <a:xfrm>
            <a:off x="4200490" y="826847"/>
            <a:ext cx="1941003" cy="2669640"/>
          </a:xfrm>
        </p:spPr>
      </p:pic>
      <p:pic>
        <p:nvPicPr>
          <p:cNvPr id="7" name="Рисунок 6" descr="Adobe Scan 15 апр. 2022 г. (1)_4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065210" y="341193"/>
            <a:ext cx="2078170" cy="3029803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2388" y="0"/>
            <a:ext cx="5919651" cy="758281"/>
          </a:xfrm>
        </p:spPr>
        <p:txBody>
          <a:bodyPr/>
          <a:lstStyle/>
          <a:p>
            <a:r>
              <a:rPr lang="ru-RU" b="1" dirty="0" smtClean="0"/>
              <a:t>Достижения учителей</a:t>
            </a:r>
            <a:endParaRPr lang="ru-RU" b="1" dirty="0"/>
          </a:p>
        </p:txBody>
      </p:sp>
      <p:pic>
        <p:nvPicPr>
          <p:cNvPr id="14" name="Рисунок 13" descr="Adobe Scan 15 апр. 2022 г. (2)_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448593"/>
            <a:ext cx="2758004" cy="1791449"/>
          </a:xfrm>
          <a:prstGeom prst="rect">
            <a:avLst/>
          </a:prstGeom>
        </p:spPr>
      </p:pic>
      <p:pic>
        <p:nvPicPr>
          <p:cNvPr id="26" name="Рисунок 25" descr="IMG-20220415-WA002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2170424" cy="3069771"/>
          </a:xfrm>
          <a:prstGeom prst="rect">
            <a:avLst/>
          </a:prstGeom>
        </p:spPr>
      </p:pic>
      <p:pic>
        <p:nvPicPr>
          <p:cNvPr id="27" name="Рисунок 26" descr="IMG-20220415-WA00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28514" y="4506686"/>
            <a:ext cx="1763485" cy="2351314"/>
          </a:xfrm>
          <a:prstGeom prst="rect">
            <a:avLst/>
          </a:prstGeom>
        </p:spPr>
      </p:pic>
      <p:pic>
        <p:nvPicPr>
          <p:cNvPr id="6" name="Рисунок 5" descr="0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1579" y="757201"/>
            <a:ext cx="2061293" cy="2835086"/>
          </a:xfrm>
          <a:prstGeom prst="rect">
            <a:avLst/>
          </a:prstGeom>
        </p:spPr>
      </p:pic>
      <p:pic>
        <p:nvPicPr>
          <p:cNvPr id="4" name="Содержимое 3" descr="002 (1).jpg"/>
          <p:cNvPicPr>
            <a:picLocks noGrp="1" noChangeAspect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>
          <a:xfrm>
            <a:off x="2802911" y="898162"/>
            <a:ext cx="1925842" cy="2648787"/>
          </a:xfrm>
        </p:spPr>
      </p:pic>
      <p:pic>
        <p:nvPicPr>
          <p:cNvPr id="8" name="Рисунок 7" descr="Adobe Scan 15 апр. 2022 г. (1)_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05794" y="1044137"/>
            <a:ext cx="1865894" cy="2714925"/>
          </a:xfrm>
          <a:prstGeom prst="rect">
            <a:avLst/>
          </a:prstGeom>
        </p:spPr>
      </p:pic>
      <p:pic>
        <p:nvPicPr>
          <p:cNvPr id="25" name="Рисунок 24" descr="IMG-20220415-WA0021.jpg"/>
          <p:cNvPicPr>
            <a:picLocks noChangeAspect="1"/>
          </p:cNvPicPr>
          <p:nvPr/>
        </p:nvPicPr>
        <p:blipFill>
          <a:blip r:embed="rId8" cstate="print"/>
          <a:srcRect t="6778" b="19019"/>
          <a:stretch>
            <a:fillRect/>
          </a:stretch>
        </p:blipFill>
        <p:spPr>
          <a:xfrm>
            <a:off x="5358283" y="1175656"/>
            <a:ext cx="1910222" cy="2521131"/>
          </a:xfrm>
          <a:prstGeom prst="rect">
            <a:avLst/>
          </a:prstGeom>
        </p:spPr>
      </p:pic>
      <p:pic>
        <p:nvPicPr>
          <p:cNvPr id="7" name="Рисунок 6" descr="Adobe Scan 15 апр. 2022 г. (1)_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537093" y="1436939"/>
            <a:ext cx="1810073" cy="2720055"/>
          </a:xfrm>
          <a:prstGeom prst="rect">
            <a:avLst/>
          </a:prstGeom>
        </p:spPr>
      </p:pic>
      <p:pic>
        <p:nvPicPr>
          <p:cNvPr id="18" name="Рисунок 17" descr="Adobe Scan 15 апр. 2022 г. (2)_9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955280" y="705395"/>
            <a:ext cx="1782855" cy="2634171"/>
          </a:xfrm>
          <a:prstGeom prst="rect">
            <a:avLst/>
          </a:prstGeom>
        </p:spPr>
      </p:pic>
      <p:pic>
        <p:nvPicPr>
          <p:cNvPr id="28" name="Рисунок 27" descr="IMG-20220416-WA0009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26880" y="0"/>
            <a:ext cx="1833154" cy="2596968"/>
          </a:xfrm>
          <a:prstGeom prst="rect">
            <a:avLst/>
          </a:prstGeom>
        </p:spPr>
      </p:pic>
      <p:pic>
        <p:nvPicPr>
          <p:cNvPr id="15" name="Рисунок 14" descr="Adobe Scan 15 апр. 2022 г. (2)_6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281735" y="1587180"/>
            <a:ext cx="1910265" cy="2775814"/>
          </a:xfrm>
          <a:prstGeom prst="rect">
            <a:avLst/>
          </a:prstGeom>
        </p:spPr>
      </p:pic>
      <p:pic>
        <p:nvPicPr>
          <p:cNvPr id="21" name="Рисунок 20" descr="IMG-20220415-WA0016.jpg"/>
          <p:cNvPicPr>
            <a:picLocks noChangeAspect="1"/>
          </p:cNvPicPr>
          <p:nvPr/>
        </p:nvPicPr>
        <p:blipFill>
          <a:blip r:embed="rId13" cstate="print"/>
          <a:srcRect t="7417" b="12672"/>
          <a:stretch>
            <a:fillRect/>
          </a:stretch>
        </p:blipFill>
        <p:spPr>
          <a:xfrm>
            <a:off x="9304473" y="2899954"/>
            <a:ext cx="1562396" cy="2220686"/>
          </a:xfrm>
          <a:prstGeom prst="rect">
            <a:avLst/>
          </a:prstGeom>
        </p:spPr>
      </p:pic>
      <p:pic>
        <p:nvPicPr>
          <p:cNvPr id="17" name="Рисунок 16" descr="Adobe Scan 15 апр. 2022 г. (2)_8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125098" y="3230953"/>
            <a:ext cx="1541098" cy="2281572"/>
          </a:xfrm>
          <a:prstGeom prst="rect">
            <a:avLst/>
          </a:prstGeom>
        </p:spPr>
      </p:pic>
      <p:pic>
        <p:nvPicPr>
          <p:cNvPr id="9" name="Рисунок 8" descr="Adobe Scan 15 апр. 2022 г. (1)_5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984821" y="3835461"/>
            <a:ext cx="2679534" cy="1936572"/>
          </a:xfrm>
          <a:prstGeom prst="rect">
            <a:avLst/>
          </a:prstGeom>
        </p:spPr>
      </p:pic>
      <p:pic>
        <p:nvPicPr>
          <p:cNvPr id="24" name="Рисунок 23" descr="IMG-20220415-WA0020.jpg"/>
          <p:cNvPicPr>
            <a:picLocks noChangeAspect="1"/>
          </p:cNvPicPr>
          <p:nvPr/>
        </p:nvPicPr>
        <p:blipFill>
          <a:blip r:embed="rId16" cstate="print"/>
          <a:srcRect l="3010" t="1133" r="14715"/>
          <a:stretch>
            <a:fillRect/>
          </a:stretch>
        </p:blipFill>
        <p:spPr>
          <a:xfrm>
            <a:off x="3736475" y="4291053"/>
            <a:ext cx="2455817" cy="1659174"/>
          </a:xfrm>
          <a:prstGeom prst="rect">
            <a:avLst/>
          </a:prstGeom>
        </p:spPr>
      </p:pic>
      <p:pic>
        <p:nvPicPr>
          <p:cNvPr id="22" name="Рисунок 21" descr="IMG-20220415-WA0017.jpg"/>
          <p:cNvPicPr>
            <a:picLocks noChangeAspect="1"/>
          </p:cNvPicPr>
          <p:nvPr/>
        </p:nvPicPr>
        <p:blipFill>
          <a:blip r:embed="rId17" cstate="print"/>
          <a:srcRect t="59688"/>
          <a:stretch>
            <a:fillRect/>
          </a:stretch>
        </p:blipFill>
        <p:spPr>
          <a:xfrm>
            <a:off x="4736294" y="4870662"/>
            <a:ext cx="2445692" cy="1753591"/>
          </a:xfrm>
          <a:prstGeom prst="rect">
            <a:avLst/>
          </a:prstGeom>
        </p:spPr>
      </p:pic>
      <p:pic>
        <p:nvPicPr>
          <p:cNvPr id="20" name="Рисунок 19" descr="IMG-20220415-WA0015.jpg"/>
          <p:cNvPicPr>
            <a:picLocks noChangeAspect="1"/>
          </p:cNvPicPr>
          <p:nvPr/>
        </p:nvPicPr>
        <p:blipFill>
          <a:blip r:embed="rId18" cstate="print"/>
          <a:srcRect l="6075" t="766" r="13055" b="5364"/>
          <a:stretch>
            <a:fillRect/>
          </a:stretch>
        </p:blipFill>
        <p:spPr>
          <a:xfrm>
            <a:off x="7197635" y="5144498"/>
            <a:ext cx="2625633" cy="1713502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ПК\Desktop\эссе Гаревой З.М\rskc9xlf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465576" y="433650"/>
            <a:ext cx="10895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atin typeface="+mj-lt"/>
                <a:cs typeface="Times New Roman" pitchFamily="18" charset="0"/>
              </a:rPr>
              <a:t>Межпредметные</a:t>
            </a:r>
            <a:r>
              <a:rPr lang="ru-RU" sz="3200" b="1" dirty="0" smtClean="0">
                <a:latin typeface="+mj-lt"/>
                <a:cs typeface="Times New Roman" pitchFamily="18" charset="0"/>
              </a:rPr>
              <a:t> связи на уроках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63770" y="1101460"/>
            <a:ext cx="35331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cs typeface="Times New Roman" pitchFamily="18" charset="0"/>
              </a:rPr>
              <a:t>Урок математики.</a:t>
            </a:r>
          </a:p>
          <a:p>
            <a:r>
              <a:rPr lang="ru-RU" b="1" u="sng" dirty="0">
                <a:cs typeface="Times New Roman" pitchFamily="18" charset="0"/>
              </a:rPr>
              <a:t>Тема урока: </a:t>
            </a:r>
            <a:r>
              <a:rPr lang="ru-RU" dirty="0">
                <a:cs typeface="Times New Roman" pitchFamily="18" charset="0"/>
              </a:rPr>
              <a:t>Сложение и вычитание в пределах первого десятка.</a:t>
            </a:r>
          </a:p>
          <a:p>
            <a:r>
              <a:rPr lang="ru-RU" b="1" u="sng" dirty="0">
                <a:cs typeface="Times New Roman" pitchFamily="18" charset="0"/>
              </a:rPr>
              <a:t>Тема по шахматам: </a:t>
            </a:r>
            <a:r>
              <a:rPr lang="ru-RU" dirty="0">
                <a:cs typeface="Times New Roman" pitchFamily="18" charset="0"/>
              </a:rPr>
              <a:t>Ценности шахматных фигур.</a:t>
            </a:r>
          </a:p>
          <a:p>
            <a:pPr algn="ctr"/>
            <a:endParaRPr lang="ru-RU" b="1" dirty="0">
              <a:cs typeface="Times New Roman" pitchFamily="18" charset="0"/>
            </a:endParaRPr>
          </a:p>
        </p:txBody>
      </p:sp>
      <p:pic>
        <p:nvPicPr>
          <p:cNvPr id="8" name="Picture 5" descr="C:\Users\ПК\Documents\видео 2 класса\IMG-20200311-WA0063.jpg"/>
          <p:cNvPicPr>
            <a:picLocks noChangeAspect="1" noChangeArrowheads="1"/>
          </p:cNvPicPr>
          <p:nvPr/>
        </p:nvPicPr>
        <p:blipFill>
          <a:blip r:embed="rId3" cstate="print"/>
          <a:srcRect b="11789"/>
          <a:stretch>
            <a:fillRect/>
          </a:stretch>
        </p:blipFill>
        <p:spPr bwMode="auto">
          <a:xfrm>
            <a:off x="1047914" y="3330194"/>
            <a:ext cx="2885293" cy="254513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4496874" y="1055685"/>
            <a:ext cx="31982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+mj-lt"/>
                <a:cs typeface="Times New Roman" pitchFamily="18" charset="0"/>
              </a:rPr>
              <a:t>Урок окружающего мира.</a:t>
            </a:r>
          </a:p>
          <a:p>
            <a:r>
              <a:rPr lang="ru-RU" b="1" u="sng" dirty="0">
                <a:latin typeface="+mj-lt"/>
                <a:cs typeface="Times New Roman" pitchFamily="18" charset="0"/>
              </a:rPr>
              <a:t>Тема урока: </a:t>
            </a:r>
            <a:r>
              <a:rPr lang="ru-RU" dirty="0">
                <a:latin typeface="+mj-lt"/>
                <a:cs typeface="Times New Roman" pitchFamily="18" charset="0"/>
              </a:rPr>
              <a:t>Профессии людей.</a:t>
            </a:r>
          </a:p>
          <a:p>
            <a:r>
              <a:rPr lang="ru-RU" b="1" u="sng" dirty="0">
                <a:latin typeface="+mj-lt"/>
                <a:cs typeface="Times New Roman" pitchFamily="18" charset="0"/>
              </a:rPr>
              <a:t>Тема по шахматам: </a:t>
            </a:r>
          </a:p>
          <a:p>
            <a:r>
              <a:rPr lang="ru-RU" dirty="0">
                <a:latin typeface="+mj-lt"/>
                <a:cs typeface="Times New Roman" pitchFamily="18" charset="0"/>
              </a:rPr>
              <a:t>Шахматные профессии.</a:t>
            </a:r>
          </a:p>
        </p:txBody>
      </p:sp>
      <p:pic>
        <p:nvPicPr>
          <p:cNvPr id="10" name="Рисунок 9" descr="C:\Users\ПК\Documents\видео 2 класса\IMG-20180820-WA0010.jpg"/>
          <p:cNvPicPr/>
          <p:nvPr/>
        </p:nvPicPr>
        <p:blipFill>
          <a:blip r:embed="rId4" cstate="print"/>
          <a:srcRect r="6667" b="38027"/>
          <a:stretch>
            <a:fillRect/>
          </a:stretch>
        </p:blipFill>
        <p:spPr bwMode="auto">
          <a:xfrm>
            <a:off x="4434200" y="2401936"/>
            <a:ext cx="2784407" cy="164142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 descr="C:\Users\ПК\Desktop\шахматные книги\фото\шахматы с фото\фото Абуляизова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34200" y="4602761"/>
            <a:ext cx="2784407" cy="148894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7967305" y="1055480"/>
            <a:ext cx="34433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+mj-lt"/>
                <a:cs typeface="Times New Roman" pitchFamily="18" charset="0"/>
              </a:rPr>
              <a:t>Урок физкультуры.</a:t>
            </a:r>
          </a:p>
          <a:p>
            <a:r>
              <a:rPr lang="ru-RU" b="1" u="sng" dirty="0">
                <a:latin typeface="+mj-lt"/>
                <a:cs typeface="Times New Roman" pitchFamily="18" charset="0"/>
              </a:rPr>
              <a:t>Тема урока: </a:t>
            </a:r>
            <a:r>
              <a:rPr lang="ru-RU" dirty="0">
                <a:latin typeface="+mj-lt"/>
                <a:cs typeface="Times New Roman" pitchFamily="18" charset="0"/>
              </a:rPr>
              <a:t>Прыжки вверх и в длину с места. </a:t>
            </a:r>
          </a:p>
          <a:p>
            <a:r>
              <a:rPr lang="ru-RU" b="1" u="sng" dirty="0">
                <a:latin typeface="+mj-lt"/>
                <a:cs typeface="Times New Roman" pitchFamily="18" charset="0"/>
              </a:rPr>
              <a:t>Тема по шахматам: </a:t>
            </a:r>
            <a:r>
              <a:rPr lang="ru-RU" dirty="0">
                <a:latin typeface="+mj-lt"/>
                <a:cs typeface="Times New Roman" pitchFamily="18" charset="0"/>
              </a:rPr>
              <a:t>Разучивание подвижных игр «Важные цифры и буквы в шахматах»</a:t>
            </a:r>
          </a:p>
        </p:txBody>
      </p:sp>
      <p:pic>
        <p:nvPicPr>
          <p:cNvPr id="14" name="Picture 4" descr="C:\Users\ПК\Desktop\шахматные книги\фото\шахматы с фото\блок физк.jpg"/>
          <p:cNvPicPr>
            <a:picLocks noChangeAspect="1" noChangeArrowheads="1"/>
          </p:cNvPicPr>
          <p:nvPr/>
        </p:nvPicPr>
        <p:blipFill>
          <a:blip r:embed="rId6" cstate="print"/>
          <a:srcRect l="15686" b="18954"/>
          <a:stretch>
            <a:fillRect/>
          </a:stretch>
        </p:blipFill>
        <p:spPr bwMode="auto">
          <a:xfrm>
            <a:off x="7866418" y="2907902"/>
            <a:ext cx="3206898" cy="14338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" name="Рисунок 14" descr="C:\Users\ПК\Desktop\шахматные книги\фото\шахматы с фото\блок физкультур.jpg"/>
          <p:cNvPicPr/>
          <p:nvPr/>
        </p:nvPicPr>
        <p:blipFill>
          <a:blip r:embed="rId7" cstate="print"/>
          <a:srcRect l="27116" t="19494" r="-345" b="19494"/>
          <a:stretch>
            <a:fillRect/>
          </a:stretch>
        </p:blipFill>
        <p:spPr bwMode="auto">
          <a:xfrm>
            <a:off x="7866416" y="4602761"/>
            <a:ext cx="3206900" cy="173364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ПК\Desktop\эссе Гаревой З.М\rskc9xlf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583499" y="188640"/>
            <a:ext cx="95050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Дидактические материалы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помощь учителю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 l="21775" t="17516" r="48340" b="6688"/>
          <a:stretch>
            <a:fillRect/>
          </a:stretch>
        </p:blipFill>
        <p:spPr bwMode="auto">
          <a:xfrm>
            <a:off x="117997" y="784835"/>
            <a:ext cx="2666108" cy="2851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 l="32372" t="16360" r="37189" b="6250"/>
          <a:stretch>
            <a:fillRect/>
          </a:stretch>
        </p:blipFill>
        <p:spPr bwMode="auto">
          <a:xfrm>
            <a:off x="2867476" y="1741310"/>
            <a:ext cx="3148421" cy="3375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/>
          <a:srcRect l="21775" t="17516" r="48340" b="6688"/>
          <a:stretch>
            <a:fillRect/>
          </a:stretch>
        </p:blipFill>
        <p:spPr bwMode="auto">
          <a:xfrm>
            <a:off x="117997" y="3702489"/>
            <a:ext cx="2666108" cy="2851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rcRect l="22964" t="17344" r="47704" b="6250"/>
          <a:stretch>
            <a:fillRect/>
          </a:stretch>
        </p:blipFill>
        <p:spPr bwMode="auto">
          <a:xfrm>
            <a:off x="6096000" y="1741310"/>
            <a:ext cx="3138128" cy="3446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 cstate="print"/>
          <a:srcRect l="14861" t="29328" r="41145" b="17516"/>
          <a:stretch>
            <a:fillRect/>
          </a:stretch>
        </p:blipFill>
        <p:spPr bwMode="auto">
          <a:xfrm>
            <a:off x="9204764" y="3879251"/>
            <a:ext cx="2889578" cy="253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8" cstate="print"/>
          <a:srcRect l="19561" t="21454" r="25096" b="9641"/>
          <a:stretch>
            <a:fillRect/>
          </a:stretch>
        </p:blipFill>
        <p:spPr bwMode="auto">
          <a:xfrm>
            <a:off x="9204764" y="996267"/>
            <a:ext cx="2922178" cy="2815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Desktop\шахматные книги\СЕМИНАР\ТУАПСЕ\книга Уманской\IMG_20210925_194203_52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371" y="188641"/>
            <a:ext cx="4147661" cy="3888432"/>
          </a:xfrm>
          <a:prstGeom prst="rect">
            <a:avLst/>
          </a:prstGeom>
          <a:noFill/>
        </p:spPr>
      </p:pic>
      <p:pic>
        <p:nvPicPr>
          <p:cNvPr id="1030" name="Picture 6" descr="C:\Users\ПК\Desktop\шахматные книги\СЕМИНАР\ТУАПСЕ\книга Уманской\IMG_20210925_194203_5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96530" y="0"/>
            <a:ext cx="2625259" cy="2461181"/>
          </a:xfrm>
          <a:prstGeom prst="rect">
            <a:avLst/>
          </a:prstGeom>
          <a:noFill/>
        </p:spPr>
      </p:pic>
      <p:pic>
        <p:nvPicPr>
          <p:cNvPr id="1029" name="Picture 5" descr="C:\Users\ПК\Desktop\шахматные книги\СЕМИНАР\ТУАПСЕ\книга Уманской\IMG_20210925_194203_57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89264" y="1353181"/>
            <a:ext cx="2505472" cy="2348880"/>
          </a:xfrm>
          <a:prstGeom prst="rect">
            <a:avLst/>
          </a:prstGeom>
          <a:noFill/>
        </p:spPr>
      </p:pic>
      <p:pic>
        <p:nvPicPr>
          <p:cNvPr id="1031" name="Picture 7" descr="C:\Users\ПК\Desktop\шахматные книги\СЕМИНАР\ТУАПСЕ\книга Уманской\IMG_20210925_194203_59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16015" y="2761820"/>
            <a:ext cx="2428664" cy="2276872"/>
          </a:xfrm>
          <a:prstGeom prst="rect">
            <a:avLst/>
          </a:prstGeom>
          <a:noFill/>
        </p:spPr>
      </p:pic>
      <p:pic>
        <p:nvPicPr>
          <p:cNvPr id="1032" name="Picture 8" descr="C:\Users\ПК\Desktop\шахматные книги\СЕМИНАР\ТУАПСЕ\книга Уманской\IMG_20210925_194203_59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2482" y="4050621"/>
            <a:ext cx="2428664" cy="2276872"/>
          </a:xfrm>
          <a:prstGeom prst="rect">
            <a:avLst/>
          </a:prstGeom>
          <a:noFill/>
        </p:spPr>
      </p:pic>
      <p:pic>
        <p:nvPicPr>
          <p:cNvPr id="1033" name="Picture 9" descr="C:\Users\ПК\Desktop\шахматные книги\СЕМИНАР\ТУАПСЕ\книга Уманской\IMG_20210925_194203_6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00863" y="4689140"/>
            <a:ext cx="2313451" cy="2168860"/>
          </a:xfrm>
          <a:prstGeom prst="rect">
            <a:avLst/>
          </a:prstGeom>
          <a:noFill/>
        </p:spPr>
      </p:pic>
      <p:pic>
        <p:nvPicPr>
          <p:cNvPr id="1028" name="Picture 4" descr="C:\Users\ПК\Desktop\шахматные книги\СЕМИНАР\ТУАПСЕ\книга Уманской\IMG_20210925_194203_56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667325" y="3265715"/>
            <a:ext cx="2524675" cy="2366882"/>
          </a:xfrm>
          <a:prstGeom prst="rect">
            <a:avLst/>
          </a:prstGeom>
          <a:noFill/>
        </p:spPr>
      </p:pic>
      <p:pic>
        <p:nvPicPr>
          <p:cNvPr id="1027" name="Picture 3" descr="C:\Users\ПК\Desktop\шахматные книги\СЕМИНАР\ТУАПСЕ\книга Уманской\IMG_20210925_194203_53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726066" y="4435489"/>
            <a:ext cx="2388939" cy="223963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ПК\Desktop\эссе Гаревой З.М\rskc9xlf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19403" y="188640"/>
            <a:ext cx="109452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Успехи учеников: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Призёры всероссийского фестиваля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 шахматам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для учащихся начальных классов и педагогов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«Золотая пешечка»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ПК\Documents\грамоты для распеч\2021\Золотая пешечка.jpg"/>
          <p:cNvPicPr>
            <a:picLocks noChangeAspect="1" noChangeArrowheads="1"/>
          </p:cNvPicPr>
          <p:nvPr/>
        </p:nvPicPr>
        <p:blipFill>
          <a:blip r:embed="rId3" cstate="print"/>
          <a:srcRect l="4009" r="3790" b="903"/>
          <a:stretch>
            <a:fillRect/>
          </a:stretch>
        </p:blipFill>
        <p:spPr bwMode="auto">
          <a:xfrm rot="60000">
            <a:off x="4315743" y="2587486"/>
            <a:ext cx="3494655" cy="379987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44B2B32-BD80-42FC-B7A0-27F191AB2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6840" y="483326"/>
            <a:ext cx="10515600" cy="6074228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Задачи: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1. Создание оптимальных условий (организационно-управленческих, методических, педагогических) для обновления и реализации основных образовательных программ образовательного учреждения, включающего три группы требований в соответствии с ФГОС.</a:t>
            </a:r>
            <a:br>
              <a:rPr lang="ru-RU" sz="2400" dirty="0" smtClean="0"/>
            </a:br>
            <a:r>
              <a:rPr lang="ru-RU" sz="2400" dirty="0" smtClean="0"/>
              <a:t>2. Создание благоприятных условий для формирования и развития интеллектуального и творческого потенциала учащихся. </a:t>
            </a:r>
            <a:br>
              <a:rPr lang="ru-RU" sz="2400" dirty="0" smtClean="0"/>
            </a:br>
            <a:r>
              <a:rPr lang="ru-RU" sz="2400" dirty="0" smtClean="0"/>
              <a:t>3. Создание комфортной образовательной среды на основе индивидуальной работы с обучающимися с учетом возрастных, психологических особенностей. </a:t>
            </a:r>
            <a:br>
              <a:rPr lang="ru-RU" sz="2400" dirty="0" smtClean="0"/>
            </a:br>
            <a:r>
              <a:rPr lang="ru-RU" sz="2400" dirty="0" smtClean="0"/>
              <a:t>4. Создание оптимальных условий для формирования и развития полноценной психически и физически здоровой личности с устойчивым нравственным поведением, способной к самореализации и самоопределению в социуме. </a:t>
            </a:r>
            <a:br>
              <a:rPr lang="ru-RU" sz="2400" dirty="0" smtClean="0"/>
            </a:br>
            <a:r>
              <a:rPr lang="ru-RU" sz="2400" dirty="0" smtClean="0"/>
              <a:t>5. Совершенствование работы, направленной на сохранение и укрепление здоровья обучающихся и привитие им навыков здорового образа жизни. </a:t>
            </a:r>
            <a:br>
              <a:rPr lang="ru-RU" sz="2400" dirty="0" smtClean="0"/>
            </a:br>
            <a:r>
              <a:rPr lang="ru-RU" sz="2400" dirty="0" smtClean="0"/>
              <a:t>6. Повышение профессиональной компетентности педагогов в соответствии с требованиями ФГОС НОО 2-го поколения. </a:t>
            </a:r>
            <a:br>
              <a:rPr lang="ru-RU" sz="2400" dirty="0" smtClean="0"/>
            </a:br>
            <a:r>
              <a:rPr lang="ru-RU" sz="2400" dirty="0" smtClean="0"/>
              <a:t>7. Совершенствование работы учителей, направленной на формирование у учащихся ключевых компетентностей. </a:t>
            </a:r>
            <a:br>
              <a:rPr lang="ru-RU" sz="2400" dirty="0" smtClean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240129804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К\Desktop\256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24" y="0"/>
            <a:ext cx="12192001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15413" y="836712"/>
            <a:ext cx="432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99456" y="4293096"/>
            <a:ext cx="4128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ПК\Desktop\фото с телефона\IMG_20170817_12073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476672"/>
            <a:ext cx="4704523" cy="2880320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6480043" y="836712"/>
            <a:ext cx="508856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Наша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как педагога – научить детей  решать проблемные ситуации нестандартным путем. Всему этому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можно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научить, погрузив детей в шахматную игру.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ПК\Desktop\шахматные книги\фото\шахматы с фото\WhatsApp Image 2020-05-22 at 10.59.00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7435" y="4005064"/>
            <a:ext cx="4608512" cy="2448272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92746" y="1078650"/>
            <a:ext cx="10515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1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43585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Овал 15"/>
          <p:cNvSpPr/>
          <p:nvPr/>
        </p:nvSpPr>
        <p:spPr>
          <a:xfrm>
            <a:off x="3906965" y="1760561"/>
            <a:ext cx="3435531" cy="303526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03260" y="2171504"/>
            <a:ext cx="3425589" cy="2004711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Учителя </a:t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начальных классов </a:t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«Гимназия №11 г.Лениногорска»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1927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872523">
            <a:off x="6279736" y="134193"/>
            <a:ext cx="1287988" cy="17173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1927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67879">
            <a:off x="2657757" y="902699"/>
            <a:ext cx="1320796" cy="17610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1927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79698">
            <a:off x="7233385" y="759883"/>
            <a:ext cx="1415841" cy="18877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19274.jpg"/>
          <p:cNvPicPr>
            <a:picLocks noChangeAspect="1"/>
          </p:cNvPicPr>
          <p:nvPr/>
        </p:nvPicPr>
        <p:blipFill>
          <a:blip r:embed="rId5"/>
          <a:srcRect b="24213"/>
          <a:stretch>
            <a:fillRect/>
          </a:stretch>
        </p:blipFill>
        <p:spPr>
          <a:xfrm rot="1382939">
            <a:off x="8054571" y="2349762"/>
            <a:ext cx="1544115" cy="15603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19275.jpg"/>
          <p:cNvPicPr>
            <a:picLocks noChangeAspect="1"/>
          </p:cNvPicPr>
          <p:nvPr/>
        </p:nvPicPr>
        <p:blipFill>
          <a:blip r:embed="rId6"/>
          <a:srcRect b="26367"/>
          <a:stretch>
            <a:fillRect/>
          </a:stretch>
        </p:blipFill>
        <p:spPr>
          <a:xfrm rot="20366457">
            <a:off x="1727031" y="2345067"/>
            <a:ext cx="1655325" cy="16251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14954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839370">
            <a:off x="7387751" y="3639216"/>
            <a:ext cx="1404627" cy="18728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467527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585287">
            <a:off x="2401301" y="3733667"/>
            <a:ext cx="1384619" cy="18461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502618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29396" y="0"/>
            <a:ext cx="1340458" cy="17872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503756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37760" y="4812970"/>
            <a:ext cx="1378230" cy="18376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543660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0938965">
            <a:off x="3614862" y="150510"/>
            <a:ext cx="1321277" cy="17617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606219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038866">
            <a:off x="3675490" y="4499008"/>
            <a:ext cx="1360455" cy="18139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674666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0788413">
            <a:off x="6301130" y="4296301"/>
            <a:ext cx="1514144" cy="20188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9166" y="261257"/>
            <a:ext cx="10702834" cy="6152606"/>
          </a:xfrm>
        </p:spPr>
        <p:txBody>
          <a:bodyPr>
            <a:noAutofit/>
          </a:bodyPr>
          <a:lstStyle/>
          <a:p>
            <a:r>
              <a:rPr lang="ru-RU" sz="2000" b="1" dirty="0" err="1" smtClean="0"/>
              <a:t>Абуляизова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Фанзия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Шакировна</a:t>
            </a:r>
            <a:r>
              <a:rPr lang="ru-RU" sz="1100" b="1" dirty="0" smtClean="0"/>
              <a:t/>
            </a:r>
            <a:br>
              <a:rPr lang="ru-RU" sz="1100" b="1" dirty="0" smtClean="0"/>
            </a:br>
            <a:r>
              <a:rPr lang="ru-RU" sz="1200" b="1" dirty="0" smtClean="0"/>
              <a:t>Квалификация </a:t>
            </a:r>
            <a:r>
              <a:rPr lang="ru-RU" sz="1200" dirty="0" smtClean="0"/>
              <a:t>Высшая квалификационная категория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400" b="1" u="sng" dirty="0" smtClean="0">
                <a:solidFill>
                  <a:schemeClr val="accent6">
                    <a:lumMod val="50000"/>
                  </a:schemeClr>
                </a:solidFill>
              </a:rPr>
              <a:t>Тема самообразования: «Развитие познавательных способностей у младших школьников в рамках реализации стандартов второго поколения»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b="1" dirty="0" smtClean="0"/>
              <a:t>План самообразования: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x-none" sz="1200" smtClean="0"/>
              <a:t>Срок реализации проблемы – 5 лет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b="1" dirty="0" smtClean="0"/>
              <a:t> </a:t>
            </a:r>
            <a:r>
              <a:rPr lang="ru-RU" sz="1200" b="1" u="sng" dirty="0" smtClean="0"/>
              <a:t>Цель:</a:t>
            </a:r>
            <a:r>
              <a:rPr lang="ru-RU" sz="1200" dirty="0" smtClean="0"/>
              <a:t> разностороннее развитие детей, их познавательных интересов, творческих способностей, </a:t>
            </a:r>
            <a:r>
              <a:rPr lang="ru-RU" sz="1200" dirty="0" err="1" smtClean="0"/>
              <a:t>общеучебных</a:t>
            </a:r>
            <a:r>
              <a:rPr lang="ru-RU" sz="1200" dirty="0" smtClean="0"/>
              <a:t> умений, навыков самообразования, способных к самореализации личности. </a:t>
            </a:r>
            <a:br>
              <a:rPr lang="ru-RU" sz="1200" dirty="0" smtClean="0"/>
            </a:br>
            <a:r>
              <a:rPr lang="ru-RU" sz="1200" b="1" u="sng" dirty="0" smtClean="0"/>
              <a:t>Задачи: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x-none" sz="1200" smtClean="0"/>
              <a:t>активное использование учителем и учащимися  средств информационных и коммуникационных технологий (ИКТ) для решения коммуникативных и познавательных задач;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развитие </a:t>
            </a:r>
            <a:r>
              <a:rPr lang="ru-RU" sz="1200" dirty="0" err="1" smtClean="0"/>
              <a:t>метапредметных</a:t>
            </a:r>
            <a:r>
              <a:rPr lang="ru-RU" sz="1200" dirty="0" smtClean="0"/>
              <a:t> навыков учащихся: универсальных учебных действий (познавательных, коммуникативных);</a:t>
            </a:r>
            <a:br>
              <a:rPr lang="ru-RU" sz="1200" dirty="0" smtClean="0"/>
            </a:br>
            <a:r>
              <a:rPr lang="ru-RU" sz="1200" dirty="0" smtClean="0"/>
              <a:t>развитие творческого потенциала учащихся и создание необходимых условий для активизации познавательной и речевой деятельности учащихся;</a:t>
            </a:r>
            <a:br>
              <a:rPr lang="ru-RU" sz="1200" dirty="0" smtClean="0"/>
            </a:br>
            <a:r>
              <a:rPr lang="ru-RU" sz="1200" dirty="0" smtClean="0"/>
              <a:t>разработка и внедрение в практику образовательной деятельности рабочих (авторских) программ по преподаваемому предмету с применением ИКТ,</a:t>
            </a:r>
            <a:br>
              <a:rPr lang="ru-RU" sz="1200" dirty="0" smtClean="0"/>
            </a:br>
            <a:r>
              <a:rPr lang="ru-RU" sz="1200" dirty="0" smtClean="0"/>
              <a:t>разработка методических рекомендаций, дидактических материалов в рамках реализуемой инновации.</a:t>
            </a:r>
            <a:br>
              <a:rPr lang="ru-RU" sz="1200" dirty="0" smtClean="0"/>
            </a:br>
            <a:r>
              <a:rPr lang="ru-RU" sz="1200" b="1" dirty="0" smtClean="0"/>
              <a:t>Список литературы и интернет источников по теме самообразования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err="1" smtClean="0"/>
              <a:t>Гин</a:t>
            </a:r>
            <a:r>
              <a:rPr lang="ru-RU" sz="1200" dirty="0" smtClean="0"/>
              <a:t> А.А. Приёмы педагогической техники: Свобода выбора. Открытость. Деятельность. Обратная связь. Идеальность. – Пособие для учителей. – Луганск: СПД Резников В.С., 2006.</a:t>
            </a:r>
            <a:br>
              <a:rPr lang="ru-RU" sz="1200" dirty="0" smtClean="0"/>
            </a:br>
            <a:r>
              <a:rPr lang="ru-RU" sz="1200" dirty="0" err="1" smtClean="0"/>
              <a:t>Колеченко</a:t>
            </a:r>
            <a:r>
              <a:rPr lang="ru-RU" sz="1200" dirty="0" smtClean="0"/>
              <a:t> А.К. Энциклопедия педагогических технологий: Пособие для преподавателей. – СПб.: КАРО, 2005.</a:t>
            </a:r>
            <a:br>
              <a:rPr lang="ru-RU" sz="1200" dirty="0" smtClean="0"/>
            </a:br>
            <a:r>
              <a:rPr lang="ru-RU" sz="1200" dirty="0" smtClean="0"/>
              <a:t>Оценка достижения планируемых результатов в начальной школе. Система заданий. В 2ч. [М.Демидова, С.В.Иванов, О.А.Карабанова и др.]; под ред. Г.С.Ковалёвой, О.Б.Логиновой. – 2-е изд. – М.: Просвещение, 2010. – (Стандарты второго поколения).</a:t>
            </a:r>
            <a:br>
              <a:rPr lang="ru-RU" sz="1200" dirty="0" smtClean="0"/>
            </a:br>
            <a:r>
              <a:rPr lang="ru-RU" sz="1200" dirty="0" smtClean="0"/>
              <a:t>Использование Интернет-ресурсов:</a:t>
            </a:r>
            <a:br>
              <a:rPr lang="ru-RU" sz="1200" dirty="0" smtClean="0"/>
            </a:br>
            <a:r>
              <a:rPr lang="ru-RU" sz="1200" dirty="0" err="1" smtClean="0"/>
              <a:t>www.rusedu.ru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err="1" smtClean="0"/>
              <a:t>School.edu.ru</a:t>
            </a:r>
            <a:r>
              <a:rPr lang="ru-RU" sz="1200" dirty="0" smtClean="0"/>
              <a:t> - Российский общеобразовательный портал</a:t>
            </a:r>
            <a:br>
              <a:rPr lang="ru-RU" sz="1200" dirty="0" smtClean="0"/>
            </a:br>
            <a:r>
              <a:rPr lang="ru-RU" sz="1200" dirty="0" err="1" smtClean="0"/>
              <a:t>Festival.september.ru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b="1" dirty="0" smtClean="0"/>
              <a:t>Формы самообразования вне учреждения (КПК, </a:t>
            </a:r>
            <a:r>
              <a:rPr lang="ru-RU" sz="1200" b="1" dirty="0" err="1" smtClean="0"/>
              <a:t>вебинары</a:t>
            </a:r>
            <a:r>
              <a:rPr lang="ru-RU" sz="1200" b="1" dirty="0" smtClean="0"/>
              <a:t>, семинары и отрытые мероприятия различного уровня)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err="1" smtClean="0"/>
              <a:t>Вебинар</a:t>
            </a:r>
            <a:r>
              <a:rPr lang="ru-RU" sz="1200" dirty="0" smtClean="0"/>
              <a:t> «Доступная и безопасная цифровая образовательная среда «</a:t>
            </a:r>
            <a:r>
              <a:rPr lang="ru-RU" sz="1200" dirty="0" err="1" smtClean="0"/>
              <a:t>ЯКласс</a:t>
            </a:r>
            <a:r>
              <a:rPr lang="ru-RU" sz="1200" dirty="0" smtClean="0"/>
              <a:t>» на ЦОК/</a:t>
            </a:r>
            <a:r>
              <a:rPr lang="ru-RU" sz="1200" dirty="0" err="1" smtClean="0"/>
              <a:t>Educont</a:t>
            </a:r>
            <a:r>
              <a:rPr lang="ru-RU" sz="1200" dirty="0" smtClean="0"/>
              <a:t>».</a:t>
            </a:r>
            <a:br>
              <a:rPr lang="ru-RU" sz="1200" dirty="0" smtClean="0"/>
            </a:br>
            <a:r>
              <a:rPr lang="ru-RU" sz="1200" dirty="0" err="1" smtClean="0"/>
              <a:t>Вебинар</a:t>
            </a:r>
            <a:r>
              <a:rPr lang="ru-RU" sz="1200" dirty="0" smtClean="0"/>
              <a:t>. </a:t>
            </a:r>
            <a:r>
              <a:rPr lang="ru-RU" sz="1200" dirty="0" err="1" smtClean="0"/>
              <a:t>Учи.ру</a:t>
            </a:r>
            <a:r>
              <a:rPr lang="ru-RU" sz="1200" dirty="0" smtClean="0"/>
              <a:t>  «Проектный метод обучения и проектное мышление: поиск подходов»</a:t>
            </a:r>
            <a:br>
              <a:rPr lang="ru-RU" sz="1200" dirty="0" smtClean="0"/>
            </a:br>
            <a:r>
              <a:rPr lang="ru-RU" sz="1200" b="1" dirty="0" smtClean="0"/>
              <a:t>Формы самообразования в учреждениях (консультации, мастер-классы, семинары, открытые мероприятия и т.п.)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Мастер –классы</a:t>
            </a:r>
            <a:br>
              <a:rPr lang="ru-RU" sz="1200" dirty="0" smtClean="0"/>
            </a:br>
            <a:r>
              <a:rPr lang="ru-RU" sz="1200" dirty="0" smtClean="0"/>
              <a:t>Выступление на ШМО</a:t>
            </a:r>
            <a:br>
              <a:rPr lang="ru-RU" sz="1200" dirty="0" smtClean="0"/>
            </a:br>
            <a:r>
              <a:rPr lang="ru-RU" sz="1200" dirty="0" smtClean="0"/>
              <a:t>Участие в предметной неделе</a:t>
            </a:r>
            <a:br>
              <a:rPr lang="ru-RU" sz="1200" dirty="0" smtClean="0"/>
            </a:br>
            <a:r>
              <a:rPr lang="ru-RU" sz="1200" dirty="0" smtClean="0"/>
              <a:t>Родительские собрания</a:t>
            </a:r>
            <a:br>
              <a:rPr lang="ru-RU" sz="1200" dirty="0" smtClean="0"/>
            </a:br>
            <a:r>
              <a:rPr lang="ru-RU" sz="1200" dirty="0" smtClean="0"/>
              <a:t>Участие в научно-практических конференциях</a:t>
            </a:r>
            <a:br>
              <a:rPr lang="ru-RU" sz="1200" dirty="0" smtClean="0"/>
            </a:br>
            <a:r>
              <a:rPr lang="ru-RU" sz="1200" b="1" dirty="0" smtClean="0"/>
              <a:t>Перспективы работы по выбранной теме самообразования в следующем году (продолжать самообразование по выбранной теме или представить свой опыт работы)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повышение своего теоретического, научно-методического уровня, профессионального мастерства и компетентности; повышение качества преподаваемых предметов; разработка и апробирование дидактических материалов, тестов, наглядностей, создание электронных комплектов педагогических разработок; разработка и проведение открытых уроков, мастер-классов, обобщение опыта по исследуемой теме; участие в </a:t>
            </a:r>
            <a:r>
              <a:rPr lang="ru-RU" sz="1200" dirty="0" err="1" smtClean="0"/>
              <a:t>интернет-конкурсах</a:t>
            </a:r>
            <a:r>
              <a:rPr lang="ru-RU" sz="1200" dirty="0" smtClean="0"/>
              <a:t> и в </a:t>
            </a:r>
            <a:r>
              <a:rPr lang="ru-RU" sz="1200" dirty="0" err="1" smtClean="0"/>
              <a:t>интернет-проектах</a:t>
            </a:r>
            <a:r>
              <a:rPr lang="ru-RU" sz="1200" dirty="0" smtClean="0"/>
              <a:t> с учащимися; доклады, выступления на заседаниях МО и РМО, участие в конкурсах и конференциях  с  </a:t>
            </a:r>
            <a:r>
              <a:rPr lang="ru-RU" sz="1200" dirty="0" err="1" smtClean="0"/>
              <a:t>самообобщением</a:t>
            </a:r>
            <a:r>
              <a:rPr lang="ru-RU" sz="1200" dirty="0" smtClean="0"/>
              <a:t> опыта.                          </a:t>
            </a:r>
            <a:endParaRPr lang="ru-RU" sz="1200" dirty="0"/>
          </a:p>
        </p:txBody>
      </p:sp>
      <p:pic>
        <p:nvPicPr>
          <p:cNvPr id="4" name="Содержимое 3" descr="1927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623044" cy="2164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1255" y="0"/>
            <a:ext cx="10499678" cy="5704763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>Абдуллина </a:t>
            </a:r>
            <a:r>
              <a:rPr lang="ru-RU" sz="2000" b="1" dirty="0" err="1" smtClean="0"/>
              <a:t>Рамиля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Иршатовна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1600" b="1" u="sng" dirty="0" smtClean="0">
                <a:solidFill>
                  <a:schemeClr val="accent6">
                    <a:lumMod val="50000"/>
                  </a:schemeClr>
                </a:solidFill>
              </a:rPr>
              <a:t>Тема самообразования:</a:t>
            </a:r>
            <a:r>
              <a:rPr lang="ru-RU" sz="1600" b="1" i="1" u="sng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600" b="1" u="sng" dirty="0" smtClean="0">
                <a:solidFill>
                  <a:schemeClr val="accent6">
                    <a:lumMod val="50000"/>
                  </a:schemeClr>
                </a:solidFill>
              </a:rPr>
              <a:t>Создание условий для формирования у обучающихся положительных эмоций по отношению к учебной деятельности. 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600" b="1" dirty="0" smtClean="0"/>
              <a:t>Цель:</a:t>
            </a:r>
            <a:r>
              <a:rPr lang="ru-RU" sz="1600" dirty="0" smtClean="0"/>
              <a:t> повышение уровня качественной успеваемости учащихся, направленное на становление сознания и личности ученика в целом.</a:t>
            </a:r>
            <a:br>
              <a:rPr lang="ru-RU" sz="1600" dirty="0" smtClean="0"/>
            </a:br>
            <a:r>
              <a:rPr lang="ru-RU" sz="1600" b="1" dirty="0" smtClean="0"/>
              <a:t>Задачи:  - </a:t>
            </a:r>
            <a:r>
              <a:rPr lang="ru-RU" sz="1600" dirty="0" smtClean="0"/>
              <a:t>создание условий для успешного учения (ситуация успеха);                                                                                  </a:t>
            </a:r>
            <a:br>
              <a:rPr lang="ru-RU" sz="1600" dirty="0" smtClean="0"/>
            </a:br>
            <a:r>
              <a:rPr lang="ru-RU" sz="1600" dirty="0" smtClean="0"/>
              <a:t>              -  активизация познавательной деятельности и интереса к предметам.</a:t>
            </a:r>
            <a:br>
              <a:rPr lang="ru-RU" sz="1600" dirty="0" smtClean="0"/>
            </a:br>
            <a:r>
              <a:rPr lang="ru-RU" sz="1600" dirty="0" smtClean="0"/>
              <a:t>               - формирование умения ставить цель и находить пути, средства к её достижению; </a:t>
            </a:r>
            <a:br>
              <a:rPr lang="ru-RU" sz="1600" dirty="0" smtClean="0"/>
            </a:br>
            <a:r>
              <a:rPr lang="ru-RU" sz="1600" dirty="0" smtClean="0"/>
              <a:t>              -  формирование умения контроля и самоконтроля, оценки и самооценки;</a:t>
            </a:r>
            <a:br>
              <a:rPr lang="ru-RU" sz="1600" dirty="0" smtClean="0"/>
            </a:br>
            <a:r>
              <a:rPr lang="ru-RU" sz="1600" dirty="0" smtClean="0"/>
              <a:t>               -  приобщать к поисковой и творческой деятельности;</a:t>
            </a:r>
            <a:br>
              <a:rPr lang="ru-RU" sz="1600" dirty="0" smtClean="0"/>
            </a:br>
            <a:r>
              <a:rPr lang="ru-RU" sz="1600" dirty="0" smtClean="0"/>
              <a:t>               -  создание атмосферы эмоционального комфорта на уроке.</a:t>
            </a:r>
            <a:br>
              <a:rPr lang="ru-RU" sz="1600" dirty="0" smtClean="0"/>
            </a:br>
            <a:r>
              <a:rPr lang="ru-RU" sz="1600" b="1" dirty="0" smtClean="0"/>
              <a:t>Форма отчета по проделанной работе:</a:t>
            </a:r>
            <a:r>
              <a:rPr lang="ru-RU" sz="1600" dirty="0" smtClean="0"/>
              <a:t> выступление на заседаниях МО и педсовете, участие в конкурсах.                                                                                                                               </a:t>
            </a:r>
            <a:br>
              <a:rPr lang="ru-RU" sz="1600" dirty="0" smtClean="0"/>
            </a:br>
            <a:r>
              <a:rPr lang="ru-RU" sz="1600" b="1" dirty="0" smtClean="0"/>
              <a:t>Форма самообразования:</a:t>
            </a:r>
            <a:r>
              <a:rPr lang="ru-RU" sz="1600" dirty="0" smtClean="0"/>
              <a:t> (индивидуальная, групповая, коллективная)</a:t>
            </a:r>
            <a:br>
              <a:rPr lang="ru-RU" sz="1600" dirty="0" smtClean="0"/>
            </a:br>
            <a:r>
              <a:rPr lang="ru-RU" sz="1600" b="1" dirty="0" smtClean="0"/>
              <a:t>Ожидаемый результат: </a:t>
            </a:r>
            <a:r>
              <a:rPr lang="ru-RU" sz="1600" dirty="0" smtClean="0"/>
              <a:t>повышение успеваемости и уровня обучения обучающихся.</a:t>
            </a:r>
            <a:br>
              <a:rPr lang="ru-RU" sz="1600" dirty="0" smtClean="0"/>
            </a:br>
            <a:r>
              <a:rPr lang="ru-RU" sz="1600" b="1" dirty="0" smtClean="0"/>
              <a:t>Источники самообразования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В чем заключается суть процесса самообразования? Педагог самостоятельно добывает знания из различных источников, использует эти знания в профессиональной деятельности, развитии личности и собственной жизнедеятельности. Каковы же эти источники знаний, и где их искать? </a:t>
            </a:r>
            <a:br>
              <a:rPr lang="ru-RU" sz="1600" dirty="0" smtClean="0"/>
            </a:br>
            <a:r>
              <a:rPr lang="ru-RU" sz="1600" dirty="0" smtClean="0"/>
              <a:t>Курсы повышения квалификации</a:t>
            </a:r>
            <a:br>
              <a:rPr lang="ru-RU" sz="1600" dirty="0" smtClean="0"/>
            </a:br>
            <a:r>
              <a:rPr lang="ru-RU" sz="1600" dirty="0" smtClean="0"/>
              <a:t>Семинары и конференции</a:t>
            </a:r>
            <a:br>
              <a:rPr lang="ru-RU" sz="1600" dirty="0" smtClean="0"/>
            </a:br>
            <a:r>
              <a:rPr lang="ru-RU" sz="1600" dirty="0" smtClean="0"/>
              <a:t>Мастер-классы</a:t>
            </a:r>
            <a:br>
              <a:rPr lang="ru-RU" sz="1600" dirty="0" smtClean="0"/>
            </a:br>
            <a:r>
              <a:rPr lang="ru-RU" sz="1600" dirty="0" smtClean="0"/>
              <a:t>Телевидение</a:t>
            </a:r>
            <a:br>
              <a:rPr lang="ru-RU" sz="1600" dirty="0" smtClean="0"/>
            </a:br>
            <a:r>
              <a:rPr lang="ru-RU" sz="1600" dirty="0" smtClean="0"/>
              <a:t>Газеты, журналы</a:t>
            </a:r>
            <a:br>
              <a:rPr lang="ru-RU" sz="1600" dirty="0" smtClean="0"/>
            </a:br>
            <a:r>
              <a:rPr lang="ru-RU" sz="1600" dirty="0" smtClean="0"/>
              <a:t>Видео, аудио информация на различных носителях</a:t>
            </a:r>
            <a:br>
              <a:rPr lang="ru-RU" sz="1600" dirty="0" smtClean="0"/>
            </a:br>
            <a:r>
              <a:rPr lang="ru-RU" sz="1600" dirty="0" smtClean="0"/>
              <a:t>Мероприятия по обмену опытом</a:t>
            </a:r>
            <a:br>
              <a:rPr lang="ru-RU" sz="1600" dirty="0" smtClean="0"/>
            </a:br>
            <a:r>
              <a:rPr lang="ru-RU" sz="1600" dirty="0" smtClean="0"/>
              <a:t>Литература (методическая, научно-популярная, публицистическая, </a:t>
            </a:r>
            <a:br>
              <a:rPr lang="ru-RU" sz="1600" dirty="0" smtClean="0"/>
            </a:br>
            <a:r>
              <a:rPr lang="ru-RU" sz="1600" dirty="0" smtClean="0"/>
              <a:t>художественная)</a:t>
            </a:r>
            <a:br>
              <a:rPr lang="ru-RU" sz="1600" dirty="0" smtClean="0"/>
            </a:br>
            <a:r>
              <a:rPr lang="ru-RU" sz="1600" dirty="0" smtClean="0"/>
              <a:t>Интернет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/>
          </a:p>
        </p:txBody>
      </p:sp>
      <p:pic>
        <p:nvPicPr>
          <p:cNvPr id="4" name="Содержимое 3" descr="50261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1489166" cy="1985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3" descr="абд.JPG"/>
          <p:cNvPicPr>
            <a:picLocks noChangeAspect="1"/>
          </p:cNvPicPr>
          <p:nvPr/>
        </p:nvPicPr>
        <p:blipFill>
          <a:blip r:embed="rId3"/>
          <a:srcRect t="12982"/>
          <a:stretch>
            <a:fillRect/>
          </a:stretch>
        </p:blipFill>
        <p:spPr>
          <a:xfrm>
            <a:off x="6728347" y="3363615"/>
            <a:ext cx="5463654" cy="3494385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7543" y="0"/>
            <a:ext cx="10624457" cy="6858000"/>
          </a:xfrm>
        </p:spPr>
        <p:txBody>
          <a:bodyPr>
            <a:noAutofit/>
          </a:bodyPr>
          <a:lstStyle/>
          <a:p>
            <a:r>
              <a:rPr lang="ru-RU" sz="2000" b="1" dirty="0" err="1" smtClean="0"/>
              <a:t>Галимова</a:t>
            </a:r>
            <a:r>
              <a:rPr lang="ru-RU" sz="2000" b="1" dirty="0" smtClean="0"/>
              <a:t> Венера </a:t>
            </a:r>
            <a:r>
              <a:rPr lang="ru-RU" sz="2000" b="1" dirty="0" err="1" smtClean="0"/>
              <a:t>Лябиповна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1300" b="1" dirty="0" smtClean="0"/>
              <a:t>Квалификация </a:t>
            </a:r>
            <a:r>
              <a:rPr lang="ru-RU" sz="1300" dirty="0" smtClean="0"/>
              <a:t>Первая квалификационная категория</a:t>
            </a:r>
            <a:r>
              <a:rPr lang="ru-RU" sz="1300" b="1" dirty="0" smtClean="0"/>
              <a:t/>
            </a:r>
            <a:br>
              <a:rPr lang="ru-RU" sz="1300" b="1" dirty="0" smtClean="0"/>
            </a:br>
            <a:r>
              <a:rPr lang="ru-RU" sz="1600" b="1" u="sng" dirty="0" smtClean="0">
                <a:solidFill>
                  <a:schemeClr val="accent6">
                    <a:lumMod val="50000"/>
                  </a:schemeClr>
                </a:solidFill>
              </a:rPr>
              <a:t>Тема самообразования: «Организация учебного процесса на основе требований ФГОС НОО» 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b="1" dirty="0" smtClean="0"/>
              <a:t>План самообразования: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x-none" sz="1300" smtClean="0"/>
              <a:t>Срок реализации проблемы – 5 лет 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b="1" dirty="0" smtClean="0"/>
              <a:t> </a:t>
            </a:r>
            <a:r>
              <a:rPr lang="ru-RU" sz="1300" b="1" u="sng" dirty="0" smtClean="0"/>
              <a:t>Цель:</a:t>
            </a:r>
            <a:r>
              <a:rPr lang="ru-RU" sz="1300" dirty="0" smtClean="0"/>
              <a:t>  П</a:t>
            </a:r>
            <a:r>
              <a:rPr lang="ru-RU" sz="1300" dirty="0" smtClean="0">
                <a:solidFill>
                  <a:srgbClr val="000000"/>
                </a:solidFill>
                <a:ea typeface="Times New Roman"/>
              </a:rPr>
              <a:t>овышение уровня качественной успеваемости учащихся, направленное на становление сознания и личности ученика в целом .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b="1" u="sng" dirty="0" err="1" smtClean="0"/>
              <a:t>Задачи:</a:t>
            </a:r>
            <a:r>
              <a:rPr lang="ru-RU" sz="1300" dirty="0" err="1" smtClean="0">
                <a:solidFill>
                  <a:srgbClr val="000000"/>
                </a:solidFill>
                <a:ea typeface="Times New Roman"/>
              </a:rPr>
              <a:t>создание</a:t>
            </a:r>
            <a:r>
              <a:rPr lang="ru-RU" sz="1300" dirty="0" smtClean="0">
                <a:solidFill>
                  <a:srgbClr val="000000"/>
                </a:solidFill>
                <a:ea typeface="Times New Roman"/>
              </a:rPr>
              <a:t> условий для успешного учения (ситуации успеха); активизация познавательной деятельности и интереса к предметам;  формирование умения ставить цель и находить пути, средства к её достижению; формирование умения контроля и самоконтроля, оценки и самооценки;  приобщать к поисковой и творческой деятельности; - создание атмосферы эмоционального комфорта на уроке; использование технологий проектной деятельности с целью формирования УУД;  совершенствование навыка владения </a:t>
            </a:r>
            <a:r>
              <a:rPr lang="ru-RU" sz="1300" dirty="0" err="1" smtClean="0">
                <a:solidFill>
                  <a:srgbClr val="000000"/>
                </a:solidFill>
                <a:ea typeface="Times New Roman"/>
              </a:rPr>
              <a:t>ИКТ-компетентностью</a:t>
            </a:r>
            <a:r>
              <a:rPr lang="ru-RU" sz="1300" dirty="0" smtClean="0">
                <a:solidFill>
                  <a:srgbClr val="000000"/>
                </a:solidFill>
                <a:ea typeface="Times New Roman"/>
              </a:rPr>
              <a:t>, как одного из необходимых условий введения ФГОС нового поколения.</a:t>
            </a:r>
            <a:r>
              <a:rPr lang="ru-RU" sz="1300" dirty="0" smtClean="0">
                <a:ea typeface="Times New Roman"/>
              </a:rPr>
              <a:t/>
            </a:r>
            <a:br>
              <a:rPr lang="ru-RU" sz="1300" dirty="0" smtClean="0">
                <a:ea typeface="Times New Roman"/>
              </a:rPr>
            </a:br>
            <a:r>
              <a:rPr lang="ru-RU" sz="1300" b="1" dirty="0" smtClean="0"/>
              <a:t>Список литературы и интернет источников по теме самообразования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 smtClean="0"/>
              <a:t>Оценка достижения планируемых результатов в начальной школе. Система заданий. В 2ч. [М.Демидова, С.В.Иванов, О.А.Карабанова и др.]; под ред. Г.С.Ковалёвой, О.Б.Логиновой. – 2-е изд. – М.: Просвещение, 2010. – (Стандарты второго поколения).</a:t>
            </a:r>
            <a:r>
              <a:rPr lang="ru-RU" sz="1300" dirty="0" err="1" smtClean="0"/>
              <a:t>Гин</a:t>
            </a:r>
            <a:r>
              <a:rPr lang="ru-RU" sz="1300" dirty="0" smtClean="0"/>
              <a:t> А.А. Приёмы педагогической техники: Свобода выбора. Открытость. Деятельность. Обратная связь. Идеальность. – Пособие для учителей. – Луганск: СПД Резников В.С., 2006.</a:t>
            </a:r>
            <a:br>
              <a:rPr lang="ru-RU" sz="1300" dirty="0" smtClean="0"/>
            </a:br>
            <a:r>
              <a:rPr lang="ru-RU" sz="1300" dirty="0" err="1" smtClean="0"/>
              <a:t>Колеченко</a:t>
            </a:r>
            <a:r>
              <a:rPr lang="ru-RU" sz="1300" dirty="0" smtClean="0"/>
              <a:t> А.К. Энциклопедия педагогических технологий: Пособие для преподавателей. – СПб.: КАРО, 2005.</a:t>
            </a:r>
            <a:br>
              <a:rPr lang="ru-RU" sz="1300" dirty="0" smtClean="0"/>
            </a:br>
            <a:r>
              <a:rPr lang="ru-RU" sz="1300" dirty="0" smtClean="0"/>
              <a:t>Использование Интернет-ресурсов:</a:t>
            </a:r>
            <a:br>
              <a:rPr lang="ru-RU" sz="1300" dirty="0" smtClean="0"/>
            </a:br>
            <a:r>
              <a:rPr lang="ru-RU" sz="1300" dirty="0" err="1" smtClean="0"/>
              <a:t>www.rusedu.ru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 err="1" smtClean="0"/>
              <a:t>School.edu.ru</a:t>
            </a:r>
            <a:r>
              <a:rPr lang="ru-RU" sz="1300" dirty="0" smtClean="0"/>
              <a:t> - Российский общеобразовательный портал</a:t>
            </a:r>
            <a:br>
              <a:rPr lang="ru-RU" sz="1300" dirty="0" smtClean="0"/>
            </a:br>
            <a:r>
              <a:rPr lang="ru-RU" sz="1300" dirty="0" err="1" smtClean="0"/>
              <a:t>Festival.september.ru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b="1" dirty="0" smtClean="0"/>
              <a:t>Формы самообразования вне учреждения (КПК, </a:t>
            </a:r>
            <a:r>
              <a:rPr lang="ru-RU" sz="1300" b="1" dirty="0" err="1" smtClean="0"/>
              <a:t>вебинары</a:t>
            </a:r>
            <a:r>
              <a:rPr lang="ru-RU" sz="1300" b="1" dirty="0" smtClean="0"/>
              <a:t>, семинары и отрытые мероприятия различного уровня)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 err="1" smtClean="0"/>
              <a:t>Вебинар</a:t>
            </a:r>
            <a:r>
              <a:rPr lang="ru-RU" sz="1300" dirty="0" smtClean="0"/>
              <a:t> «Доступная и безопасная цифровая образовательная среда «</a:t>
            </a:r>
            <a:r>
              <a:rPr lang="ru-RU" sz="1300" dirty="0" err="1" smtClean="0"/>
              <a:t>ЯКласс</a:t>
            </a:r>
            <a:r>
              <a:rPr lang="ru-RU" sz="1300" dirty="0" smtClean="0"/>
              <a:t>» на ЦОК/</a:t>
            </a:r>
            <a:r>
              <a:rPr lang="ru-RU" sz="1300" dirty="0" err="1" smtClean="0"/>
              <a:t>Educont</a:t>
            </a:r>
            <a:r>
              <a:rPr lang="ru-RU" sz="1300" dirty="0" smtClean="0"/>
              <a:t>».</a:t>
            </a:r>
            <a:br>
              <a:rPr lang="ru-RU" sz="1300" dirty="0" smtClean="0"/>
            </a:br>
            <a:r>
              <a:rPr lang="ru-RU" sz="1300" dirty="0" err="1" smtClean="0"/>
              <a:t>Вебинар</a:t>
            </a:r>
            <a:r>
              <a:rPr lang="ru-RU" sz="1300" dirty="0" smtClean="0"/>
              <a:t>. </a:t>
            </a:r>
            <a:r>
              <a:rPr lang="ru-RU" sz="1300" dirty="0" err="1" smtClean="0"/>
              <a:t>Учи.ру</a:t>
            </a:r>
            <a:r>
              <a:rPr lang="ru-RU" sz="1300" dirty="0" smtClean="0"/>
              <a:t>  «Проектный метод обучения и проектное мышление: поиск подходов»</a:t>
            </a:r>
            <a:br>
              <a:rPr lang="ru-RU" sz="1300" dirty="0" smtClean="0"/>
            </a:br>
            <a:r>
              <a:rPr lang="ru-RU" sz="1300" b="1" dirty="0" smtClean="0"/>
              <a:t>Формы самообразования в учреждениях (консультации, мастер-классы, семинары, открытые мероприятия и т.п.)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dirty="0" smtClean="0"/>
              <a:t>Мастер –классы</a:t>
            </a:r>
            <a:br>
              <a:rPr lang="ru-RU" sz="1300" dirty="0" smtClean="0"/>
            </a:br>
            <a:r>
              <a:rPr lang="ru-RU" sz="1300" dirty="0" smtClean="0"/>
              <a:t>Выступление на ШМО</a:t>
            </a:r>
            <a:br>
              <a:rPr lang="ru-RU" sz="1300" dirty="0" smtClean="0"/>
            </a:br>
            <a:r>
              <a:rPr lang="ru-RU" sz="1300" dirty="0" smtClean="0"/>
              <a:t>Участие в предметной неделе</a:t>
            </a:r>
            <a:br>
              <a:rPr lang="ru-RU" sz="1300" dirty="0" smtClean="0"/>
            </a:br>
            <a:r>
              <a:rPr lang="ru-RU" sz="1300" dirty="0" smtClean="0"/>
              <a:t>Родительские собрания</a:t>
            </a:r>
            <a:br>
              <a:rPr lang="ru-RU" sz="1300" dirty="0" smtClean="0"/>
            </a:br>
            <a:r>
              <a:rPr lang="ru-RU" sz="1300" dirty="0" smtClean="0"/>
              <a:t>Участие в научно-практических конференциях</a:t>
            </a:r>
            <a:br>
              <a:rPr lang="ru-RU" sz="1300" dirty="0" smtClean="0"/>
            </a:br>
            <a:r>
              <a:rPr lang="ru-RU" sz="1300" b="1" dirty="0" smtClean="0"/>
              <a:t>Перспективы работы по выбранной теме самообразования в следующем году (продолжать самообразование по выбранной теме или представить свой опыт работы)</a:t>
            </a:r>
            <a:r>
              <a:rPr lang="ru-RU" sz="1300" b="1" dirty="0" smtClean="0">
                <a:ea typeface="Times New Roman"/>
              </a:rPr>
              <a:t> </a:t>
            </a:r>
            <a:br>
              <a:rPr lang="ru-RU" sz="1300" b="1" dirty="0" smtClean="0">
                <a:ea typeface="Times New Roman"/>
              </a:rPr>
            </a:br>
            <a:r>
              <a:rPr lang="ru-RU" sz="1300" b="1" dirty="0" smtClean="0">
                <a:ea typeface="Times New Roman"/>
              </a:rPr>
              <a:t>Р</a:t>
            </a:r>
            <a:r>
              <a:rPr lang="ru-RU" sz="1300" dirty="0" smtClean="0">
                <a:solidFill>
                  <a:srgbClr val="000000"/>
                </a:solidFill>
                <a:ea typeface="Times New Roman"/>
              </a:rPr>
              <a:t>ост качества знаний обучающихся; овладение системой преподавания предметов в соответствии с новым ФГОС; создание условий в процессе обучения для формирования у обучающихся ключевых компетентностей, УУД, поисковой и творческой деятельности;   создание банка проектов на уроках и во внеурочной деятельности; разработка рабочих программ по предметам в соответствии с ФГОС;  участие в педсоветах,  в работе школьного и районного МО учителей начальных классов;  умение оказать практическую помощь коллегам.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pic>
        <p:nvPicPr>
          <p:cNvPr id="4" name="Содержимое 3" descr="1927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-1"/>
            <a:ext cx="1498963" cy="1998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7542" y="1"/>
            <a:ext cx="10624458" cy="6858000"/>
          </a:xfrm>
        </p:spPr>
        <p:txBody>
          <a:bodyPr>
            <a:normAutofit fontScale="90000"/>
          </a:bodyPr>
          <a:lstStyle/>
          <a:p>
            <a:r>
              <a:rPr lang="ru-RU" sz="2000" b="1" dirty="0" err="1" smtClean="0"/>
              <a:t>Галкаева</a:t>
            </a:r>
            <a:r>
              <a:rPr lang="ru-RU" sz="2000" b="1" dirty="0" smtClean="0"/>
              <a:t> Роза Рафаиловна</a:t>
            </a:r>
            <a:br>
              <a:rPr lang="ru-RU" sz="2000" b="1" dirty="0" smtClean="0"/>
            </a:br>
            <a:r>
              <a:rPr lang="ru-RU" sz="1400" b="1" dirty="0" smtClean="0"/>
              <a:t>Квалификация: </a:t>
            </a:r>
            <a:r>
              <a:rPr lang="ru-RU" sz="1400" dirty="0" smtClean="0"/>
              <a:t>Первая квалификационная категория</a:t>
            </a:r>
            <a:br>
              <a:rPr lang="ru-RU" sz="1400" dirty="0" smtClean="0"/>
            </a:br>
            <a:r>
              <a:rPr lang="ru-RU" sz="1800" b="1" u="sng" dirty="0" smtClean="0">
                <a:solidFill>
                  <a:schemeClr val="accent6">
                    <a:lumMod val="50000"/>
                  </a:schemeClr>
                </a:solidFill>
              </a:rPr>
              <a:t>Тема самообразования: «Формирование коммуникативных УУД на уроках.»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/>
              <a:t>План самообразования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en-US" sz="1400" b="1" dirty="0" smtClean="0"/>
              <a:t>I</a:t>
            </a:r>
            <a:r>
              <a:rPr lang="ru-RU" sz="1400" b="1" dirty="0" smtClean="0"/>
              <a:t>. Теоретический этап: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1. Анализ личных затруднений по данной проблеме.</a:t>
            </a:r>
            <a:br>
              <a:rPr lang="ru-RU" sz="1400" dirty="0" smtClean="0"/>
            </a:br>
            <a:r>
              <a:rPr lang="ru-RU" sz="1400" dirty="0" smtClean="0"/>
              <a:t>2. Знакомство с психолого-педагогической и методической литературой по выбранной проблеме самообразования. </a:t>
            </a:r>
            <a:br>
              <a:rPr lang="ru-RU" sz="1400" dirty="0" smtClean="0"/>
            </a:br>
            <a:r>
              <a:rPr lang="ru-RU" sz="1400" dirty="0" smtClean="0"/>
              <a:t>3. Поиск мер, направленных на решение данной проблемы и внедрение ее в процесс обучения и воспитания.</a:t>
            </a:r>
            <a:br>
              <a:rPr lang="ru-RU" sz="1400" dirty="0" smtClean="0"/>
            </a:br>
            <a:r>
              <a:rPr lang="ru-RU" sz="1400" dirty="0" smtClean="0"/>
              <a:t>4. Прогнозирование результатов в формате проведения цикла открытых уроков и мероприятий.</a:t>
            </a:r>
            <a:br>
              <a:rPr lang="ru-RU" sz="1400" dirty="0" smtClean="0"/>
            </a:br>
            <a:r>
              <a:rPr lang="en-US" sz="1400" b="1" dirty="0" smtClean="0"/>
              <a:t>II</a:t>
            </a:r>
            <a:r>
              <a:rPr lang="ru-RU" sz="1400" b="1" dirty="0" smtClean="0"/>
              <a:t>. Практическое решение проблемы: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1. Корректировка работы по данной проблеме.</a:t>
            </a:r>
            <a:br>
              <a:rPr lang="ru-RU" sz="1400" dirty="0" smtClean="0"/>
            </a:br>
            <a:r>
              <a:rPr lang="ru-RU" sz="1400" dirty="0" smtClean="0"/>
              <a:t>2. Изучение психолого-педагогической и методической литературы по выбранной проблеме самообразования.</a:t>
            </a:r>
            <a:br>
              <a:rPr lang="ru-RU" sz="1400" dirty="0" smtClean="0"/>
            </a:br>
            <a:r>
              <a:rPr lang="ru-RU" sz="1400" dirty="0" smtClean="0"/>
              <a:t>3. Совершенствовать навыки владения </a:t>
            </a:r>
            <a:r>
              <a:rPr lang="ru-RU" sz="1400" dirty="0" err="1" smtClean="0"/>
              <a:t>ИКТ-компетентностью</a:t>
            </a:r>
            <a:r>
              <a:rPr lang="ru-RU" sz="1400" dirty="0" smtClean="0"/>
              <a:t> как одного из необходимых условий введения ФГОС нового поколения</a:t>
            </a:r>
            <a:br>
              <a:rPr lang="ru-RU" sz="1400" dirty="0" smtClean="0"/>
            </a:br>
            <a:r>
              <a:rPr lang="en-US" sz="1400" b="1" dirty="0" smtClean="0"/>
              <a:t>III</a:t>
            </a:r>
            <a:r>
              <a:rPr lang="ru-RU" sz="1400" b="1" dirty="0" smtClean="0"/>
              <a:t>. Оценочный этап: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1. Анализ проделанной работы по проблеме.</a:t>
            </a:r>
            <a:br>
              <a:rPr lang="ru-RU" sz="1400" dirty="0" smtClean="0"/>
            </a:br>
            <a:r>
              <a:rPr lang="ru-RU" sz="1400" dirty="0" smtClean="0"/>
              <a:t>2. Представление опыта на практических семинарах учителей, сайтах </a:t>
            </a:r>
            <a:br>
              <a:rPr lang="ru-RU" sz="1400" dirty="0" smtClean="0"/>
            </a:br>
            <a:r>
              <a:rPr lang="ru-RU" sz="1400" dirty="0" smtClean="0"/>
              <a:t> </a:t>
            </a:r>
            <a:br>
              <a:rPr lang="ru-RU" sz="1400" dirty="0" smtClean="0"/>
            </a:br>
            <a:r>
              <a:rPr lang="ru-RU" sz="1400" b="1" dirty="0" smtClean="0"/>
              <a:t>Список литературы и интернет источников по теме самообразования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Журналы «</a:t>
            </a:r>
            <a:r>
              <a:rPr lang="tt-RU" sz="1400" dirty="0" smtClean="0"/>
              <a:t>Мәгариф”; “Начальная школа”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i="1" dirty="0" smtClean="0"/>
              <a:t>Сайт </a:t>
            </a:r>
            <a:r>
              <a:rPr lang="en-US" sz="1400" i="1" dirty="0" err="1" smtClean="0"/>
              <a:t>infoUrok</a:t>
            </a:r>
            <a:r>
              <a:rPr lang="ru-RU" sz="1400" i="1" dirty="0" smtClean="0"/>
              <a:t>.</a:t>
            </a:r>
            <a:r>
              <a:rPr lang="en-US" sz="1400" i="1" dirty="0" smtClean="0"/>
              <a:t>RU</a:t>
            </a:r>
            <a:r>
              <a:rPr lang="tt-RU" sz="1400" i="1" dirty="0" smtClean="0"/>
              <a:t>; Учебно-методический портал </a:t>
            </a:r>
            <a:r>
              <a:rPr lang="en-US" sz="1400" i="1" dirty="0" smtClean="0"/>
              <a:t>www</a:t>
            </a:r>
            <a:r>
              <a:rPr lang="ru-RU" sz="1400" i="1" dirty="0" smtClean="0"/>
              <a:t>/</a:t>
            </a:r>
            <a:r>
              <a:rPr lang="en-US" sz="1400" i="1" dirty="0" err="1" smtClean="0"/>
              <a:t>uchmet</a:t>
            </a:r>
            <a:r>
              <a:rPr lang="ru-RU" sz="1400" i="1" dirty="0" smtClean="0"/>
              <a:t>.</a:t>
            </a:r>
            <a:r>
              <a:rPr lang="en-US" sz="1400" i="1" dirty="0" err="1" smtClean="0"/>
              <a:t>ru</a:t>
            </a:r>
            <a:r>
              <a:rPr lang="tt-RU" sz="1400" i="1" dirty="0" smtClean="0"/>
              <a:t>; </a:t>
            </a:r>
            <a:r>
              <a:rPr lang="en-US" sz="1400" i="1" u="sng" dirty="0" smtClean="0">
                <a:hlinkClick r:id="rId2"/>
              </a:rPr>
              <a:t>http</a:t>
            </a:r>
            <a:r>
              <a:rPr lang="ru-RU" sz="1400" i="1" u="sng" dirty="0" smtClean="0">
                <a:hlinkClick r:id="rId2"/>
              </a:rPr>
              <a:t>://</a:t>
            </a:r>
            <a:r>
              <a:rPr lang="en-US" sz="1400" i="1" u="sng" dirty="0" err="1" smtClean="0">
                <a:hlinkClick r:id="rId2"/>
              </a:rPr>
              <a:t>multiurok</a:t>
            </a:r>
            <a:r>
              <a:rPr lang="ru-RU" sz="1400" i="1" u="sng" dirty="0" smtClean="0">
                <a:hlinkClick r:id="rId2"/>
              </a:rPr>
              <a:t>.</a:t>
            </a:r>
            <a:r>
              <a:rPr lang="en-US" sz="1400" i="1" u="sng" dirty="0" err="1" smtClean="0">
                <a:hlinkClick r:id="rId2"/>
              </a:rPr>
              <a:t>ru</a:t>
            </a:r>
            <a:r>
              <a:rPr lang="ru-RU" sz="1400" i="1" u="sng" dirty="0" smtClean="0">
                <a:hlinkClick r:id="rId2"/>
              </a:rPr>
              <a:t>/</a:t>
            </a:r>
            <a:r>
              <a:rPr lang="ru-RU" sz="1400" i="1" dirty="0" smtClean="0"/>
              <a:t>;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i="1" dirty="0" smtClean="0"/>
              <a:t> социальная сеть работников образования </a:t>
            </a:r>
            <a:r>
              <a:rPr lang="ru-RU" sz="1400" i="1" dirty="0" err="1" smtClean="0"/>
              <a:t>nsportal</a:t>
            </a:r>
            <a:r>
              <a:rPr lang="ru-RU" sz="1400" i="1" dirty="0" smtClean="0"/>
              <a:t> </a:t>
            </a:r>
            <a:r>
              <a:rPr lang="ru-RU" sz="1400" i="1" dirty="0" err="1" smtClean="0"/>
              <a:t>ru</a:t>
            </a:r>
            <a:r>
              <a:rPr lang="ru-RU" sz="1400" i="1" dirty="0" smtClean="0"/>
              <a:t>; …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/>
              <a:t>Формы самообразования вне учреждения (КПК, </a:t>
            </a:r>
            <a:r>
              <a:rPr lang="ru-RU" sz="1400" b="1" dirty="0" err="1" smtClean="0"/>
              <a:t>вебинары</a:t>
            </a:r>
            <a:r>
              <a:rPr lang="ru-RU" sz="1400" b="1" dirty="0" smtClean="0"/>
              <a:t>, семинары и отрытые мероприятия различного уровня)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i="1" dirty="0" smtClean="0"/>
              <a:t>КПК: </a:t>
            </a:r>
            <a:r>
              <a:rPr lang="ru-RU" sz="1400" dirty="0" smtClean="0"/>
              <a:t>«Современный урок в начальной школе в условиях реализации ФГОС НОО», г. Казань, 64 часа, 2017 г.</a:t>
            </a:r>
            <a:br>
              <a:rPr lang="ru-RU" sz="1400" dirty="0" smtClean="0"/>
            </a:br>
            <a:r>
              <a:rPr lang="ru-RU" sz="1400" dirty="0" smtClean="0"/>
              <a:t>«Совершенствование предметной и методической компетентностей учителей начальных классов в условиях реализации ФГОС нового поколения (в том числе 16 часов по особенностям организации работы с детьми с ОВЗ)», КФУ, 2020 г.</a:t>
            </a:r>
            <a:br>
              <a:rPr lang="ru-RU" sz="1400" dirty="0" smtClean="0"/>
            </a:br>
            <a:r>
              <a:rPr lang="ru-RU" sz="1400" dirty="0" smtClean="0"/>
              <a:t>- Всероссийская научно-практическая конференция «Актуальные вопросы преподавания в современной начальной школе: от теории к практике», 2021 г.</a:t>
            </a:r>
            <a:br>
              <a:rPr lang="ru-RU" sz="1400" dirty="0" smtClean="0"/>
            </a:br>
            <a:r>
              <a:rPr lang="ru-RU" sz="1400" dirty="0" smtClean="0"/>
              <a:t>- мастер-класс на тему «Организация обучения шахматам в общеобразовательной организации», ИРО РТ, 2021 г.</a:t>
            </a:r>
            <a:br>
              <a:rPr lang="ru-RU" sz="1400" dirty="0" smtClean="0"/>
            </a:br>
            <a:r>
              <a:rPr lang="ru-RU" sz="1400" dirty="0" smtClean="0"/>
              <a:t>- участие в семинаре-лекции «Развитие мышления, речи, творческого воображения», 2020 г.</a:t>
            </a:r>
            <a:br>
              <a:rPr lang="ru-RU" sz="1400" dirty="0" smtClean="0"/>
            </a:br>
            <a:r>
              <a:rPr lang="ru-RU" sz="1400" dirty="0" smtClean="0"/>
              <a:t>- мастер-класс «Развитие коммуникативно-речевых компетенций детей младшего возраста», МБДОУ «Детский сад №11», 2020</a:t>
            </a:r>
            <a:br>
              <a:rPr lang="ru-RU" sz="1400" dirty="0" smtClean="0"/>
            </a:br>
            <a:r>
              <a:rPr lang="ru-RU" sz="1400" i="1" dirty="0" smtClean="0"/>
              <a:t> 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/>
              <a:t>Формы самообразования в учреждениях (консультации, мастер-классы, семинары, открытые мероприятия и т.п.)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- </a:t>
            </a:r>
            <a:r>
              <a:rPr lang="en-US" sz="1400" dirty="0" smtClean="0"/>
              <a:t>II</a:t>
            </a:r>
            <a:r>
              <a:rPr lang="ru-RU" sz="1400" dirty="0" smtClean="0"/>
              <a:t> межрегиональный Форум «Обеспечение развития родных языков в системе поликультурного образования», 2019 г.</a:t>
            </a:r>
            <a:br>
              <a:rPr lang="ru-RU" sz="1400" dirty="0" smtClean="0"/>
            </a:br>
            <a:r>
              <a:rPr lang="ru-RU" sz="1400" dirty="0" smtClean="0"/>
              <a:t>- проведение внеурочного занятия на республиканском семинаре «Организация сетевого взаимодействия в рамках реализации мероприятий национального проекта «Образование» «Точка роста», 2020 г.  </a:t>
            </a:r>
            <a:endParaRPr lang="ru-RU" sz="1400" dirty="0"/>
          </a:p>
        </p:txBody>
      </p:sp>
      <p:pic>
        <p:nvPicPr>
          <p:cNvPr id="4" name="Содержимое 3" descr="19275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580606" cy="2107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9166" y="0"/>
            <a:ext cx="10702834" cy="6544491"/>
          </a:xfrm>
        </p:spPr>
        <p:txBody>
          <a:bodyPr>
            <a:normAutofit fontScale="90000"/>
          </a:bodyPr>
          <a:lstStyle/>
          <a:p>
            <a:r>
              <a:rPr lang="ru-RU" sz="2000" b="1" dirty="0" err="1" smtClean="0"/>
              <a:t>Гараева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Зульфия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Магсумовна</a:t>
            </a: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400" b="1" dirty="0" smtClean="0"/>
              <a:t>Квалификация: </a:t>
            </a:r>
            <a:r>
              <a:rPr lang="ru-RU" sz="1400" dirty="0" smtClean="0"/>
              <a:t>Высшая квалификационная категория</a:t>
            </a:r>
            <a:br>
              <a:rPr lang="ru-RU" sz="1400" dirty="0" smtClean="0"/>
            </a:br>
            <a:r>
              <a:rPr lang="ru-RU" sz="1600" b="1" u="sng" dirty="0" smtClean="0">
                <a:solidFill>
                  <a:schemeClr val="accent6">
                    <a:lumMod val="50000"/>
                  </a:schemeClr>
                </a:solidFill>
              </a:rPr>
              <a:t>Тема самообразования: «Интегрирование на уроках шахматы как эффективное средство повышения мотивации интеллектуальной и познавательной деятельности младших школьников» 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/>
              <a:t>Список литературы и интернет источников по теме самообразования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1. </a:t>
            </a:r>
            <a:r>
              <a:rPr lang="ru-RU" sz="1400" dirty="0" err="1" smtClean="0"/>
              <a:t>Сухин</a:t>
            </a:r>
            <a:r>
              <a:rPr lang="ru-RU" sz="1400" dirty="0" smtClean="0"/>
              <a:t> И.Г. Программы курса «Шахматы – школе: Для начальных классов общеобразовательных учреждений». – Обнинск: Духовное возрождение, - 2011</a:t>
            </a:r>
            <a:br>
              <a:rPr lang="ru-RU" sz="1400" dirty="0" smtClean="0"/>
            </a:br>
            <a:r>
              <a:rPr lang="ru-RU" sz="1400" dirty="0" smtClean="0"/>
              <a:t>2. Волкова Е.И., Прудникова Е.А. Физическая культура. Динамические шахматы. Рабочие программы. 1-4 классы: пособие для учителей общеобразовательных школ. – М.: «RUSSIAN CHЕSS HOUSE</a:t>
            </a:r>
            <a:br>
              <a:rPr lang="ru-RU" sz="1400" dirty="0" smtClean="0"/>
            </a:br>
            <a:r>
              <a:rPr lang="ru-RU" sz="1400" dirty="0" smtClean="0"/>
              <a:t>/Русский шахматный Дом», 2015.</a:t>
            </a:r>
            <a:br>
              <a:rPr lang="ru-RU" sz="1400" dirty="0" smtClean="0"/>
            </a:br>
            <a:r>
              <a:rPr lang="ru-RU" sz="1400" dirty="0" smtClean="0"/>
              <a:t>3. Уманская Э.Э., Волкова Е.И., Прудникова Е.А. Шахматы в школе. 1-ый год обучения. – Москва: Просвещение, - 2016.</a:t>
            </a:r>
            <a:br>
              <a:rPr lang="ru-RU" sz="1400" dirty="0" smtClean="0"/>
            </a:br>
            <a:r>
              <a:rPr lang="ru-RU" sz="1400" b="1" dirty="0" smtClean="0"/>
              <a:t>Формы самообразования вне учреждения (КПК, </a:t>
            </a:r>
            <a:r>
              <a:rPr lang="ru-RU" sz="1400" b="1" dirty="0" err="1" smtClean="0"/>
              <a:t>вебинары</a:t>
            </a:r>
            <a:r>
              <a:rPr lang="ru-RU" sz="1400" b="1" dirty="0" smtClean="0"/>
              <a:t>, семинары и отрытые мероприятия различного уровня)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В июне 2021 года в Туапсе участвовала на семинаре Российской шахматной федерации «Технология обучения шахматам в начальной школе и в системе внеурочной деятельности» под руководством </a:t>
            </a:r>
            <a:r>
              <a:rPr lang="ru-RU" sz="1400" dirty="0" err="1" smtClean="0"/>
              <a:t>Костьева</a:t>
            </a:r>
            <a:r>
              <a:rPr lang="ru-RU" sz="1400" dirty="0" smtClean="0"/>
              <a:t> А.Н.</a:t>
            </a:r>
            <a:br>
              <a:rPr lang="ru-RU" sz="1400" dirty="0" smtClean="0"/>
            </a:br>
            <a:r>
              <a:rPr lang="ru-RU" sz="1400" dirty="0" smtClean="0"/>
              <a:t>В январе 2022 г. в г. Москва на фестивале «Золотая пешечка» так же поделилась опытом среди учителей и педагогов дополнительного образования РФ, на котором получила хорошие отзывы.</a:t>
            </a:r>
            <a:br>
              <a:rPr lang="ru-RU" sz="1400" dirty="0" smtClean="0"/>
            </a:br>
            <a:r>
              <a:rPr lang="ru-RU" sz="1400" dirty="0" smtClean="0"/>
              <a:t>А в феврале меня пригласили в Удмуртию, где проходил Всероссийский </a:t>
            </a:r>
            <a:br>
              <a:rPr lang="ru-RU" sz="1400" dirty="0" smtClean="0"/>
            </a:br>
            <a:r>
              <a:rPr lang="ru-RU" sz="1400" dirty="0" smtClean="0"/>
              <a:t>шахматный турнир среди учащихся малых городов и сёл РФ, на котором я </a:t>
            </a:r>
            <a:br>
              <a:rPr lang="ru-RU" sz="1400" dirty="0" smtClean="0"/>
            </a:br>
            <a:r>
              <a:rPr lang="ru-RU" sz="1400" dirty="0" smtClean="0"/>
              <a:t>показала мастер-класс учителям начальных классов и студентам </a:t>
            </a:r>
            <a:br>
              <a:rPr lang="ru-RU" sz="1400" dirty="0" smtClean="0"/>
            </a:br>
            <a:r>
              <a:rPr lang="ru-RU" sz="1400" dirty="0" err="1" smtClean="0"/>
              <a:t>педколледжа</a:t>
            </a:r>
            <a:r>
              <a:rPr lang="ru-RU" sz="1400" dirty="0" smtClean="0"/>
              <a:t>.</a:t>
            </a:r>
            <a:br>
              <a:rPr lang="ru-RU" sz="1400" dirty="0" smtClean="0"/>
            </a:br>
            <a:r>
              <a:rPr lang="ru-RU" sz="1400" dirty="0" smtClean="0"/>
              <a:t>Рассказала своим слушателям о том, что если педагог не продолжает сам </a:t>
            </a:r>
            <a:br>
              <a:rPr lang="ru-RU" sz="1400" dirty="0" smtClean="0"/>
            </a:br>
            <a:r>
              <a:rPr lang="ru-RU" sz="1400" dirty="0" smtClean="0"/>
              <a:t>учиться и развиваться, то и его ученики будут ограничены ровно тем, какие </a:t>
            </a:r>
            <a:br>
              <a:rPr lang="ru-RU" sz="1400" dirty="0" smtClean="0"/>
            </a:br>
            <a:r>
              <a:rPr lang="ru-RU" sz="1400" dirty="0" smtClean="0"/>
              <a:t>знания они получили во время учебы.  </a:t>
            </a:r>
            <a:br>
              <a:rPr lang="ru-RU" sz="1400" dirty="0" smtClean="0"/>
            </a:br>
            <a:r>
              <a:rPr lang="ru-RU" sz="1400" dirty="0" smtClean="0"/>
              <a:t> </a:t>
            </a:r>
            <a:br>
              <a:rPr lang="ru-RU" sz="1400" dirty="0" smtClean="0"/>
            </a:br>
            <a:r>
              <a:rPr lang="ru-RU" sz="1400" b="1" dirty="0" smtClean="0"/>
              <a:t>Формы самообразования в учреждениях (консультации, мастер-классы, </a:t>
            </a:r>
            <a:br>
              <a:rPr lang="ru-RU" sz="1400" b="1" dirty="0" smtClean="0"/>
            </a:br>
            <a:r>
              <a:rPr lang="ru-RU" sz="1400" b="1" dirty="0" smtClean="0"/>
              <a:t>семинары, открытые мероприятия и т.п.)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      С 2017 года я являюсь участником Международных научно-практических </a:t>
            </a:r>
            <a:br>
              <a:rPr lang="ru-RU" sz="1400" dirty="0" smtClean="0"/>
            </a:br>
            <a:r>
              <a:rPr lang="ru-RU" sz="1400" dirty="0" smtClean="0"/>
              <a:t>конференций «Шахматы в общеобразовательных школах Республики </a:t>
            </a:r>
            <a:br>
              <a:rPr lang="ru-RU" sz="1400" dirty="0" smtClean="0"/>
            </a:br>
            <a:r>
              <a:rPr lang="ru-RU" sz="1400" dirty="0" smtClean="0"/>
              <a:t>Татарстан, России и в других странах мира» на базе МБОУ «Гимназия №11 </a:t>
            </a:r>
            <a:br>
              <a:rPr lang="ru-RU" sz="1400" dirty="0" smtClean="0"/>
            </a:br>
            <a:r>
              <a:rPr lang="ru-RU" sz="1400" dirty="0" smtClean="0"/>
              <a:t>г. Лениногорска» РТ.</a:t>
            </a:r>
            <a:br>
              <a:rPr lang="ru-RU" sz="1400" dirty="0" smtClean="0"/>
            </a:br>
            <a:r>
              <a:rPr lang="ru-RU" sz="1400" b="1" dirty="0" smtClean="0"/>
              <a:t>Перспективы работы по выбранной теме самообразования в следующем году </a:t>
            </a:r>
            <a:br>
              <a:rPr lang="ru-RU" sz="1400" b="1" dirty="0" smtClean="0"/>
            </a:br>
            <a:r>
              <a:rPr lang="ru-RU" sz="1400" b="1" dirty="0" smtClean="0"/>
              <a:t>(продолжать самообразование по выбранной теме или представить свой </a:t>
            </a:r>
            <a:br>
              <a:rPr lang="ru-RU" sz="1400" b="1" dirty="0" smtClean="0"/>
            </a:br>
            <a:r>
              <a:rPr lang="ru-RU" sz="1400" b="1" dirty="0" smtClean="0"/>
              <a:t>опыт работы)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Повысить собственный уровень знаний по вопросу обучения учеников </a:t>
            </a:r>
            <a:br>
              <a:rPr lang="ru-RU" sz="1400" dirty="0" smtClean="0"/>
            </a:br>
            <a:r>
              <a:rPr lang="ru-RU" sz="1400" dirty="0" smtClean="0"/>
              <a:t>игре в шахматы, доработать конспекты уроков по теме</a:t>
            </a:r>
            <a:endParaRPr lang="ru-RU" sz="1400" dirty="0"/>
          </a:p>
        </p:txBody>
      </p:sp>
      <p:pic>
        <p:nvPicPr>
          <p:cNvPr id="4" name="Содержимое 3" descr="1927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1479368" cy="1972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гарае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3942" y="3044259"/>
            <a:ext cx="5138057" cy="3813741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1234" y="1"/>
            <a:ext cx="10480766" cy="6858000"/>
          </a:xfrm>
        </p:spPr>
        <p:txBody>
          <a:bodyPr>
            <a:normAutofit fontScale="90000"/>
          </a:bodyPr>
          <a:lstStyle/>
          <a:p>
            <a:r>
              <a:rPr lang="ru-RU" sz="2200" b="1" dirty="0" err="1" smtClean="0"/>
              <a:t>Минязова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Фарида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Асхатовна</a:t>
            </a: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800" b="1" dirty="0" smtClean="0"/>
              <a:t> </a:t>
            </a:r>
            <a:r>
              <a:rPr lang="ru-RU" sz="1200" b="1" dirty="0" smtClean="0"/>
              <a:t>Квалификация: </a:t>
            </a:r>
            <a:r>
              <a:rPr lang="ru-RU" sz="1200" dirty="0" smtClean="0"/>
              <a:t>Вторая квалификационная категория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u="sng" dirty="0" smtClean="0">
                <a:solidFill>
                  <a:schemeClr val="accent6">
                    <a:lumMod val="50000"/>
                  </a:schemeClr>
                </a:solidFill>
              </a:rPr>
              <a:t>Тема самообразования: «Формирование читательской самостоятельности младших школьников через умения и навыки работы с книгой на уроках </a:t>
            </a:r>
            <a:r>
              <a:rPr lang="tt-RU" sz="1800" b="1" u="sng" dirty="0" smtClean="0">
                <a:solidFill>
                  <a:schemeClr val="accent6">
                    <a:lumMod val="50000"/>
                  </a:schemeClr>
                </a:solidFill>
              </a:rPr>
              <a:t>.”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200" dirty="0" smtClean="0"/>
              <a:t> </a:t>
            </a:r>
            <a:r>
              <a:rPr lang="ru-RU" sz="1200" b="1" dirty="0" smtClean="0"/>
              <a:t>Список литературы и интернет источников по теме самообразования: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b="1" dirty="0" smtClean="0"/>
              <a:t> Список литературы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1. Алексеевская А.Т. статья: Формирование читательских интересов младших школьников. - М., 2008. с. 18</a:t>
            </a:r>
            <a:br>
              <a:rPr lang="ru-RU" sz="1200" dirty="0" smtClean="0"/>
            </a:br>
            <a:r>
              <a:rPr lang="ru-RU" sz="1200" dirty="0" smtClean="0"/>
              <a:t>2. Галактионова Т.Г. Учим успешному чтению .Рекомендации учителю М.,2011.</a:t>
            </a:r>
            <a:br>
              <a:rPr lang="ru-RU" sz="1200" dirty="0" smtClean="0"/>
            </a:br>
            <a:r>
              <a:rPr lang="ru-RU" sz="1200" dirty="0" smtClean="0"/>
              <a:t>3. </a:t>
            </a:r>
            <a:r>
              <a:rPr lang="ru-RU" sz="1200" dirty="0" err="1" smtClean="0"/>
              <a:t>Зобнина</a:t>
            </a:r>
            <a:r>
              <a:rPr lang="ru-RU" sz="1200" dirty="0" smtClean="0"/>
              <a:t> М.А. Как пробудить у младшего школьника интерес к чтению? // Начальная школа. - 2007. - № 8. - С. 35-43.</a:t>
            </a:r>
            <a:br>
              <a:rPr lang="ru-RU" sz="1200" dirty="0" smtClean="0"/>
            </a:br>
            <a:r>
              <a:rPr lang="ru-RU" sz="1200" dirty="0" smtClean="0"/>
              <a:t>4.Светловская Н.Н. Обучение чтению и законы формирования читателя. // Начальная школа. - 2003. - № 1. - С. 11-18. </a:t>
            </a:r>
            <a:br>
              <a:rPr lang="ru-RU" sz="1200" dirty="0" smtClean="0"/>
            </a:br>
            <a:r>
              <a:rPr lang="ru-RU" sz="1200" dirty="0" smtClean="0"/>
              <a:t>5. </a:t>
            </a:r>
            <a:r>
              <a:rPr lang="ru-RU" sz="1200" dirty="0" err="1" smtClean="0"/>
              <a:t>Эльконин</a:t>
            </a:r>
            <a:r>
              <a:rPr lang="ru-RU" sz="1200" dirty="0" smtClean="0"/>
              <a:t> Д.Б. Как учить детей читать. //Избранные психологические труды. М., 1995. </a:t>
            </a:r>
            <a:br>
              <a:rPr lang="ru-RU" sz="1200" dirty="0" smtClean="0"/>
            </a:br>
            <a:r>
              <a:rPr lang="ru-RU" sz="1200" dirty="0" smtClean="0"/>
              <a:t>8. </a:t>
            </a:r>
            <a:r>
              <a:rPr lang="ru-RU" sz="1200" dirty="0" err="1" smtClean="0"/>
              <a:t>Светловская</a:t>
            </a:r>
            <a:r>
              <a:rPr lang="ru-RU" sz="1200" dirty="0" smtClean="0"/>
              <a:t> Н.Н. О литературном произведении и проблемах, связанных с его осмыслением при обучении младших школьников чтению. // Начальная школа. 2013. №4.</a:t>
            </a:r>
            <a:br>
              <a:rPr lang="ru-RU" sz="1200" dirty="0" smtClean="0"/>
            </a:br>
            <a:r>
              <a:rPr lang="ru-RU" sz="1200" dirty="0" smtClean="0"/>
              <a:t>9. </a:t>
            </a:r>
            <a:r>
              <a:rPr lang="ru-RU" sz="1200" dirty="0" err="1" smtClean="0"/>
              <a:t>Асмолов</a:t>
            </a:r>
            <a:r>
              <a:rPr lang="ru-RU" sz="1200" dirty="0" smtClean="0"/>
              <a:t> А.Г. Как проектировать универсальные учебные действия в начальной школе. М, Просвещение, 2012 год </a:t>
            </a:r>
            <a:br>
              <a:rPr lang="ru-RU" sz="1200" dirty="0" smtClean="0"/>
            </a:br>
            <a:r>
              <a:rPr lang="ru-RU" sz="1200" b="1" dirty="0" smtClean="0"/>
              <a:t>Интернет-ресурсы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u="sng" dirty="0" smtClean="0">
                <a:hlinkClick r:id="rId2"/>
              </a:rPr>
              <a:t>https://studfiles.net/preview/5949665/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u="sng" dirty="0" smtClean="0">
                <a:hlinkClick r:id="rId3"/>
              </a:rPr>
              <a:t>http://magicspeedreading.com/k/key_skorochtenie__dlia_shkolnikov.html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u="sng" dirty="0" smtClean="0">
                <a:hlinkClick r:id="rId4"/>
              </a:rPr>
              <a:t>http://present5.com/zritelnye-diktanty-po-metodike-fedorenko-palchenko-ya/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 </a:t>
            </a:r>
            <a:r>
              <a:rPr lang="ru-RU" sz="1200" b="1" dirty="0" smtClean="0"/>
              <a:t>Формы самообразования вне учреждения (КПК, </a:t>
            </a:r>
            <a:r>
              <a:rPr lang="ru-RU" sz="1200" b="1" dirty="0" err="1" smtClean="0"/>
              <a:t>вебинары</a:t>
            </a:r>
            <a:r>
              <a:rPr lang="ru-RU" sz="1200" b="1" dirty="0" smtClean="0"/>
              <a:t>, семинары и отрытые мероприятия различного уровня)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1.Курсы повышения квалификации учителей.</a:t>
            </a:r>
            <a:br>
              <a:rPr lang="ru-RU" sz="1200" dirty="0" smtClean="0"/>
            </a:br>
            <a:r>
              <a:rPr lang="ru-RU" sz="1200" dirty="0" smtClean="0"/>
              <a:t>2.Выступление на заседании ГМО.</a:t>
            </a:r>
            <a:br>
              <a:rPr lang="ru-RU" sz="1200" dirty="0" smtClean="0"/>
            </a:br>
            <a:r>
              <a:rPr lang="ru-RU" sz="1200" dirty="0" smtClean="0"/>
              <a:t>3.Изучение литературы по теме самообразования.</a:t>
            </a:r>
            <a:br>
              <a:rPr lang="ru-RU" sz="1200" dirty="0" smtClean="0"/>
            </a:br>
            <a:r>
              <a:rPr lang="ru-RU" sz="1200" dirty="0" smtClean="0"/>
              <a:t> </a:t>
            </a:r>
            <a:r>
              <a:rPr lang="ru-RU" sz="1200" b="1" dirty="0" smtClean="0"/>
              <a:t>Формы самообразования в учреждениях (консультации, мастер-классы, семинары, открытые мероприятия и т.п.)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1.Создание презентаций по литературному чтению и их применение на уроках.</a:t>
            </a:r>
            <a:br>
              <a:rPr lang="ru-RU" sz="1200" dirty="0" smtClean="0"/>
            </a:br>
            <a:r>
              <a:rPr lang="ru-RU" sz="1200" dirty="0" smtClean="0"/>
              <a:t>2.Создание и использование в работе тестов, кроссвордов, различных занимательных заданий.</a:t>
            </a:r>
            <a:br>
              <a:rPr lang="ru-RU" sz="1200" dirty="0" smtClean="0"/>
            </a:br>
            <a:r>
              <a:rPr lang="ru-RU" sz="1200" dirty="0" smtClean="0"/>
              <a:t>3.Демонстрация фильмов или их фрагментов на уроках литературного чтения.</a:t>
            </a:r>
            <a:br>
              <a:rPr lang="ru-RU" sz="1200" dirty="0" smtClean="0"/>
            </a:br>
            <a:r>
              <a:rPr lang="ru-RU" sz="1200" dirty="0" smtClean="0"/>
              <a:t>4.Создание учениками собственных презентаций.</a:t>
            </a:r>
            <a:br>
              <a:rPr lang="ru-RU" sz="1200" dirty="0" smtClean="0"/>
            </a:br>
            <a:r>
              <a:rPr lang="ru-RU" sz="1200" dirty="0" smtClean="0"/>
              <a:t>5.Проведение занятий в компьютерном классе с использованием программ-тренажёров по прочитанным произведениям.</a:t>
            </a:r>
            <a:br>
              <a:rPr lang="ru-RU" sz="1200" dirty="0" smtClean="0"/>
            </a:br>
            <a:r>
              <a:rPr lang="ru-RU" sz="1200" dirty="0" smtClean="0"/>
              <a:t>6. Проведение открытых уроков на муниципальном, школьном уровнях.</a:t>
            </a:r>
            <a:br>
              <a:rPr lang="ru-RU" sz="1200" dirty="0" smtClean="0"/>
            </a:br>
            <a:r>
              <a:rPr lang="ru-RU" sz="1200" dirty="0" smtClean="0"/>
              <a:t>7.Участие в олимпиадах, конкурсах, конференциях.</a:t>
            </a:r>
            <a:br>
              <a:rPr lang="ru-RU" sz="1200" dirty="0" smtClean="0"/>
            </a:br>
            <a:r>
              <a:rPr lang="ru-RU" sz="1200" dirty="0" smtClean="0"/>
              <a:t>8.Оформление результатов работы.</a:t>
            </a:r>
            <a:br>
              <a:rPr lang="ru-RU" sz="1200" dirty="0" smtClean="0"/>
            </a:br>
            <a:r>
              <a:rPr lang="ru-RU" sz="1200" dirty="0" smtClean="0"/>
              <a:t>9.Выступление  школьном МО</a:t>
            </a:r>
            <a:br>
              <a:rPr lang="ru-RU" sz="1200" dirty="0" smtClean="0"/>
            </a:br>
            <a:r>
              <a:rPr lang="ru-RU" sz="1200" dirty="0" smtClean="0"/>
              <a:t>10.Мастер-класс.</a:t>
            </a:r>
            <a:br>
              <a:rPr lang="ru-RU" sz="1200" dirty="0" smtClean="0"/>
            </a:br>
            <a:r>
              <a:rPr lang="ru-RU" sz="1200" dirty="0" smtClean="0"/>
              <a:t>11.Консультативная помощь учителям и учащимся.</a:t>
            </a:r>
            <a:br>
              <a:rPr lang="ru-RU" sz="1200" dirty="0" smtClean="0"/>
            </a:br>
            <a:r>
              <a:rPr lang="ru-RU" sz="1200" dirty="0" smtClean="0"/>
              <a:t> </a:t>
            </a:r>
            <a:r>
              <a:rPr lang="ru-RU" sz="1200" b="1" dirty="0" smtClean="0"/>
              <a:t>Перспективы работы по выбранной теме самообразования в следующем году (продолжать самообразование по выбранной теме или представить свой опыт работы)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1.Распространение опыта работы.</a:t>
            </a:r>
            <a:br>
              <a:rPr lang="ru-RU" sz="1200" dirty="0" smtClean="0"/>
            </a:br>
            <a:r>
              <a:rPr lang="ru-RU" sz="1200" dirty="0" smtClean="0"/>
              <a:t>2.Принять участие в фестивале педагогических идей </a:t>
            </a:r>
            <a:br>
              <a:rPr lang="ru-RU" sz="1200" dirty="0" smtClean="0"/>
            </a:br>
            <a:r>
              <a:rPr lang="ru-RU" sz="1200" dirty="0" smtClean="0"/>
              <a:t>3.Размещение результатов работы над темой самообразования.</a:t>
            </a:r>
            <a:br>
              <a:rPr lang="ru-RU" sz="1200" dirty="0" smtClean="0"/>
            </a:br>
            <a:r>
              <a:rPr lang="ru-RU" sz="1200" dirty="0" smtClean="0"/>
              <a:t>4.Размещение материалов на сайтах и в печатных сборниках. </a:t>
            </a:r>
            <a:br>
              <a:rPr lang="ru-RU" sz="1200" dirty="0" smtClean="0"/>
            </a:br>
            <a:r>
              <a:rPr lang="ru-RU" sz="1200" dirty="0" smtClean="0"/>
              <a:t> </a:t>
            </a:r>
            <a:r>
              <a:rPr lang="ru-RU" sz="1100" dirty="0" smtClean="0"/>
              <a:t/>
            </a:r>
            <a:br>
              <a:rPr lang="ru-RU" sz="1100" dirty="0" smtClean="0"/>
            </a:br>
            <a:endParaRPr lang="ru-RU" sz="1100" dirty="0"/>
          </a:p>
        </p:txBody>
      </p:sp>
      <p:pic>
        <p:nvPicPr>
          <p:cNvPr id="4" name="Содержимое 3" descr="503756.jpg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0" y="-1"/>
            <a:ext cx="1547948" cy="2063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218</Words>
  <Application>Microsoft Office PowerPoint</Application>
  <PresentationFormat>Произвольный</PresentationFormat>
  <Paragraphs>38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Тема МО: «Организация учебного процесса путем внедрения активных методов обучения, направленных на развитие метапредметных компетенций и качества образования в начальной школе»  </vt:lpstr>
      <vt:lpstr>Задачи: 1. Создание оптимальных условий (организационно-управленческих, методических, педагогических) для обновления и реализации основных образовательных программ образовательного учреждения, включающего три группы требований в соответствии с ФГОС. 2. Создание благоприятных условий для формирования и развития интеллектуального и творческого потенциала учащихся.  3. Создание комфортной образовательной среды на основе индивидуальной работы с обучающимися с учетом возрастных, психологических особенностей.  4. Создание оптимальных условий для формирования и развития полноценной психически и физически здоровой личности с устойчивым нравственным поведением, способной к самореализации и самоопределению в социуме.  5. Совершенствование работы, направленной на сохранение и укрепление здоровья обучающихся и привитие им навыков здорового образа жизни.  6. Повышение профессиональной компетентности педагогов в соответствии с требованиями ФГОС НОО 2-го поколения.  7. Совершенствование работы учителей, направленной на формирование у учащихся ключевых компетентностей.  </vt:lpstr>
      <vt:lpstr>Учителя  начальных классов  МБОУ «Гимназия №11 г.Лениногорска»</vt:lpstr>
      <vt:lpstr>Абуляизова Фанзия Шакировна Квалификация Высшая квалификационная категория Тема самообразования: «Развитие познавательных способностей у младших школьников в рамках реализации стандартов второго поколения» План самообразования: Срок реализации проблемы – 5 лет   Цель: разностороннее развитие детей, их познавательных интересов, творческих способностей, общеучебных умений, навыков самообразования, способных к самореализации личности.  Задачи: активное использование учителем и учащимися  средств информационных и коммуникационных технологий (ИКТ) для решения коммуникативных и познавательных задач; развитие метапредметных навыков учащихся: универсальных учебных действий (познавательных, коммуникативных); развитие творческого потенциала учащихся и создание необходимых условий для активизации познавательной и речевой деятельности учащихся; разработка и внедрение в практику образовательной деятельности рабочих (авторских) программ по преподаваемому предмету с применением ИКТ, разработка методических рекомендаций, дидактических материалов в рамках реализуемой инновации. Список литературы и интернет источников по теме самообразования Гин А.А. Приёмы педагогической техники: Свобода выбора. Открытость. Деятельность. Обратная связь. Идеальность. – Пособие для учителей. – Луганск: СПД Резников В.С., 2006. Колеченко А.К. Энциклопедия педагогических технологий: Пособие для преподавателей. – СПб.: КАРО, 2005. Оценка достижения планируемых результатов в начальной школе. Система заданий. В 2ч. [М.Демидова, С.В.Иванов, О.А.Карабанова и др.]; под ред. Г.С.Ковалёвой, О.Б.Логиновой. – 2-е изд. – М.: Просвещение, 2010. – (Стандарты второго поколения). Использование Интернет-ресурсов: www.rusedu.ru School.edu.ru - Российский общеобразовательный портал Festival.september.ru Формы самообразования вне учреждения (КПК, вебинары, семинары и отрытые мероприятия различного уровня) Вебинар «Доступная и безопасная цифровая образовательная среда «ЯКласс» на ЦОК/Educont». Вебинар. Учи.ру  «Проектный метод обучения и проектное мышление: поиск подходов» Формы самообразования в учреждениях (консультации, мастер-классы, семинары, открытые мероприятия и т.п.) Мастер –классы Выступление на ШМО Участие в предметной неделе Родительские собрания Участие в научно-практических конференциях Перспективы работы по выбранной теме самообразования в следующем году (продолжать самообразование по выбранной теме или представить свой опыт работы) повышение своего теоретического, научно-методического уровня, профессионального мастерства и компетентности; повышение качества преподаваемых предметов; разработка и апробирование дидактических материалов, тестов, наглядностей, создание электронных комплектов педагогических разработок; разработка и проведение открытых уроков, мастер-классов, обобщение опыта по исследуемой теме; участие в интернет-конкурсах и в интернет-проектах с учащимися; доклады, выступления на заседаниях МО и РМО, участие в конкурсах и конференциях  с  самообобщением опыта.                          </vt:lpstr>
      <vt:lpstr>Абдуллина Рамиля Иршатовна Тема самообразования: Создание условий для формирования у обучающихся положительных эмоций по отношению к учебной деятельности.   Цель: повышение уровня качественной успеваемости учащихся, направленное на становление сознания и личности ученика в целом. Задачи:  - создание условий для успешного учения (ситуация успеха);                                                                                                 -  активизация познавательной деятельности и интереса к предметам.                - формирование умения ставить цель и находить пути, средства к её достижению;                -  формирование умения контроля и самоконтроля, оценки и самооценки;                -  приобщать к поисковой и творческой деятельности;                -  создание атмосферы эмоционального комфорта на уроке. Форма отчета по проделанной работе: выступление на заседаниях МО и педсовете, участие в конкурсах.                                                                                                                                Форма самообразования: (индивидуальная, групповая, коллективная) Ожидаемый результат: повышение успеваемости и уровня обучения обучающихся. Источники самообразования В чем заключается суть процесса самообразования? Педагог самостоятельно добывает знания из различных источников, использует эти знания в профессиональной деятельности, развитии личности и собственной жизнедеятельности. Каковы же эти источники знаний, и где их искать?  Курсы повышения квалификации Семинары и конференции Мастер-классы Телевидение Газеты, журналы Видео, аудио информация на различных носителях Мероприятия по обмену опытом Литература (методическая, научно-популярная, публицистическая,  художественная) Интернет </vt:lpstr>
      <vt:lpstr>Галимова Венера Лябиповна Квалификация Первая квалификационная категория Тема самообразования: «Организация учебного процесса на основе требований ФГОС НОО»  План самообразования: Срок реализации проблемы – 5 лет   Цель:  Повышение уровня качественной успеваемости учащихся, направленное на становление сознания и личности ученика в целом . Задачи:создание условий для успешного учения (ситуации успеха); активизация познавательной деятельности и интереса к предметам;  формирование умения ставить цель и находить пути, средства к её достижению; формирование умения контроля и самоконтроля, оценки и самооценки;  приобщать к поисковой и творческой деятельности; - создание атмосферы эмоционального комфорта на уроке; использование технологий проектной деятельности с целью формирования УУД;  совершенствование навыка владения ИКТ-компетентностью, как одного из необходимых условий введения ФГОС нового поколения. Список литературы и интернет источников по теме самообразования Оценка достижения планируемых результатов в начальной школе. Система заданий. В 2ч. [М.Демидова, С.В.Иванов, О.А.Карабанова и др.]; под ред. Г.С.Ковалёвой, О.Б.Логиновой. – 2-е изд. – М.: Просвещение, 2010. – (Стандарты второго поколения).Гин А.А. Приёмы педагогической техники: Свобода выбора. Открытость. Деятельность. Обратная связь. Идеальность. – Пособие для учителей. – Луганск: СПД Резников В.С., 2006. Колеченко А.К. Энциклопедия педагогических технологий: Пособие для преподавателей. – СПб.: КАРО, 2005. Использование Интернет-ресурсов: www.rusedu.ru School.edu.ru - Российский общеобразовательный портал Festival.september.ru Формы самообразования вне учреждения (КПК, вебинары, семинары и отрытые мероприятия различного уровня) Вебинар «Доступная и безопасная цифровая образовательная среда «ЯКласс» на ЦОК/Educont». Вебинар. Учи.ру  «Проектный метод обучения и проектное мышление: поиск подходов» Формы самообразования в учреждениях (консультации, мастер-классы, семинары, открытые мероприятия и т.п.) Мастер –классы Выступление на ШМО Участие в предметной неделе Родительские собрания Участие в научно-практических конференциях Перспективы работы по выбранной теме самообразования в следующем году (продолжать самообразование по выбранной теме или представить свой опыт работы)  Рост качества знаний обучающихся; овладение системой преподавания предметов в соответствии с новым ФГОС; создание условий в процессе обучения для формирования у обучающихся ключевых компетентностей, УУД, поисковой и творческой деятельности;   создание банка проектов на уроках и во внеурочной деятельности; разработка рабочих программ по предметам в соответствии с ФГОС;  участие в педсоветах,  в работе школьного и районного МО учителей начальных классов;  умение оказать практическую помощь коллегам.  </vt:lpstr>
      <vt:lpstr>Галкаева Роза Рафаиловна Квалификация: Первая квалификационная категория Тема самообразования: «Формирование коммуникативных УУД на уроках.» План самообразования I. Теоретический этап:  1. Анализ личных затруднений по данной проблеме. 2. Знакомство с психолого-педагогической и методической литературой по выбранной проблеме самообразования.  3. Поиск мер, направленных на решение данной проблемы и внедрение ее в процесс обучения и воспитания. 4. Прогнозирование результатов в формате проведения цикла открытых уроков и мероприятий. II. Практическое решение проблемы: 1. Корректировка работы по данной проблеме. 2. Изучение психолого-педагогической и методической литературы по выбранной проблеме самообразования. 3. Совершенствовать навыки владения ИКТ-компетентностью как одного из необходимых условий введения ФГОС нового поколения III. Оценочный этап:  1. Анализ проделанной работы по проблеме. 2. Представление опыта на практических семинарах учителей, сайтах    Список литературы и интернет источников по теме самообразования Журналы «Мәгариф”; “Начальная школа” Сайт infoUrok.RU; Учебно-методический портал www/uchmet.ru; http://multiurok.ru/;  социальная сеть работников образования nsportal ru; … Формы самообразования вне учреждения (КПК, вебинары, семинары и отрытые мероприятия различного уровня) КПК: «Современный урок в начальной школе в условиях реализации ФГОС НОО», г. Казань, 64 часа, 2017 г. «Совершенствование предметной и методической компетентностей учителей начальных классов в условиях реализации ФГОС нового поколения (в том числе 16 часов по особенностям организации работы с детьми с ОВЗ)», КФУ, 2020 г. - Всероссийская научно-практическая конференция «Актуальные вопросы преподавания в современной начальной школе: от теории к практике», 2021 г. - мастер-класс на тему «Организация обучения шахматам в общеобразовательной организации», ИРО РТ, 2021 г. - участие в семинаре-лекции «Развитие мышления, речи, творческого воображения», 2020 г. - мастер-класс «Развитие коммуникативно-речевых компетенций детей младшего возраста», МБДОУ «Детский сад №11», 2020   Формы самообразования в учреждениях (консультации, мастер-классы, семинары, открытые мероприятия и т.п.) - II межрегиональный Форум «Обеспечение развития родных языков в системе поликультурного образования», 2019 г. - проведение внеурочного занятия на республиканском семинаре «Организация сетевого взаимодействия в рамках реализации мероприятий национального проекта «Образование» «Точка роста», 2020 г.  </vt:lpstr>
      <vt:lpstr>Гараева Зульфия Магсумовна Квалификация: Высшая квалификационная категория Тема самообразования: «Интегрирование на уроках шахматы как эффективное средство повышения мотивации интеллектуальной и познавательной деятельности младших школьников»  Список литературы и интернет источников по теме самообразования 1. Сухин И.Г. Программы курса «Шахматы – школе: Для начальных классов общеобразовательных учреждений». – Обнинск: Духовное возрождение, - 2011 2. Волкова Е.И., Прудникова Е.А. Физическая культура. Динамические шахматы. Рабочие программы. 1-4 классы: пособие для учителей общеобразовательных школ. – М.: «RUSSIAN CHЕSS HOUSE /Русский шахматный Дом», 2015. 3. Уманская Э.Э., Волкова Е.И., Прудникова Е.А. Шахматы в школе. 1-ый год обучения. – Москва: Просвещение, - 2016. Формы самообразования вне учреждения (КПК, вебинары, семинары и отрытые мероприятия различного уровня) В июне 2021 года в Туапсе участвовала на семинаре Российской шахматной федерации «Технология обучения шахматам в начальной школе и в системе внеурочной деятельности» под руководством Костьева А.Н. В январе 2022 г. в г. Москва на фестивале «Золотая пешечка» так же поделилась опытом среди учителей и педагогов дополнительного образования РФ, на котором получила хорошие отзывы. А в феврале меня пригласили в Удмуртию, где проходил Всероссийский  шахматный турнир среди учащихся малых городов и сёл РФ, на котором я  показала мастер-класс учителям начальных классов и студентам  педколледжа. Рассказала своим слушателям о том, что если педагог не продолжает сам  учиться и развиваться, то и его ученики будут ограничены ровно тем, какие  знания они получили во время учебы.     Формы самообразования в учреждениях (консультации, мастер-классы,  семинары, открытые мероприятия и т.п.)        С 2017 года я являюсь участником Международных научно-практических  конференций «Шахматы в общеобразовательных школах Республики  Татарстан, России и в других странах мира» на базе МБОУ «Гимназия №11  г. Лениногорска» РТ. Перспективы работы по выбранной теме самообразования в следующем году  (продолжать самообразование по выбранной теме или представить свой  опыт работы) Повысить собственный уровень знаний по вопросу обучения учеников  игре в шахматы, доработать конспекты уроков по теме</vt:lpstr>
      <vt:lpstr>Минязова Фарида Асхатовна  Квалификация: Вторая квалификационная категория Тема самообразования: «Формирование читательской самостоятельности младших школьников через умения и навыки работы с книгой на уроках .”  Список литературы и интернет источников по теме самообразования:  Список литературы 1. Алексеевская А.Т. статья: Формирование читательских интересов младших школьников. - М., 2008. с. 18 2. Галактионова Т.Г. Учим успешному чтению .Рекомендации учителю М.,2011. 3. Зобнина М.А. Как пробудить у младшего школьника интерес к чтению? // Начальная школа. - 2007. - № 8. - С. 35-43. 4.Светловская Н.Н. Обучение чтению и законы формирования читателя. // Начальная школа. - 2003. - № 1. - С. 11-18.  5. Эльконин Д.Б. Как учить детей читать. //Избранные психологические труды. М., 1995.  8. Светловская Н.Н. О литературном произведении и проблемах, связанных с его осмыслением при обучении младших школьников чтению. // Начальная школа. 2013. №4. 9. Асмолов А.Г. Как проектировать универсальные учебные действия в начальной школе. М, Просвещение, 2012 год  Интернет-ресурсы https://studfiles.net/preview/5949665/ http://magicspeedreading.com/k/key_skorochtenie__dlia_shkolnikov.html http://present5.com/zritelnye-diktanty-po-metodike-fedorenko-palchenko-ya/  Формы самообразования вне учреждения (КПК, вебинары, семинары и отрытые мероприятия различного уровня) 1.Курсы повышения квалификации учителей. 2.Выступление на заседании ГМО. 3.Изучение литературы по теме самообразования.  Формы самообразования в учреждениях (консультации, мастер-классы, семинары, открытые мероприятия и т.п.) 1.Создание презентаций по литературному чтению и их применение на уроках. 2.Создание и использование в работе тестов, кроссвордов, различных занимательных заданий. 3.Демонстрация фильмов или их фрагментов на уроках литературного чтения. 4.Создание учениками собственных презентаций. 5.Проведение занятий в компьютерном классе с использованием программ-тренажёров по прочитанным произведениям. 6. Проведение открытых уроков на муниципальном, школьном уровнях. 7.Участие в олимпиадах, конкурсах, конференциях. 8.Оформление результатов работы. 9.Выступление  школьном МО 10.Мастер-класс. 11.Консультативная помощь учителям и учащимся.  Перспективы работы по выбранной теме самообразования в следующем году (продолжать самообразование по выбранной теме или представить свой опыт работы) 1.Распространение опыта работы. 2.Принять участие в фестивале педагогических идей  3.Размещение результатов работы над темой самообразования. 4.Размещение материалов на сайтах и в печатных сборниках.    </vt:lpstr>
      <vt:lpstr>Саримова Лилия Фоатовна Квалификация: Высшая квалификационная категория Тема самообразования:  Проектная деятельность, как средство формирования универсальных учебных действий (УУД) Список литературы и интернет источников по теме самообразования Оценка достижения планируемых результатов в начальной школе. Система заданий. В 2ч. [М.Демидова, С.В.Иванов, О.А.Карабанова и др.]; под ред. Г.С.Ковалёвой, О.Б.Логиновой. – 2-е изд. – М. Проектные задачи в начальной школе: пособие для учителя / [А.Б.Воронцов, В.М.Заславский, С.В.Егоркина и др.]; под ред. А.Б.Воронцова. – М.: Просвещение,  Формы самообразования вне учреждения (КПК, вебинары, семинары и отрытые мероприятия различного уровня)     В июне 2020 года в Догамысе участвовала на семинаре Российской шахматной федерации «Технология обучения шахматам в начальной школе и в системе внеурочной деятельности» под руководством Костьева А.Н. Выступление на межрегиональном форуме  по теме «Обеспечение развития государственных языков в системе поликультурного образования в Республике Татарстан» на базе МБОУ «Гимназия№11 г.2020г. Формы самообразования в учреждениях (консультации, мастер-классы, семинары, открытые мероприятия и т.п.)        С 2017 года я являюсь участникомМеждународных научно-практических конференций «Шахматы в общеобразовательных школах Республики Татарстан, России и в других странах мира» на базе МБОУ «Гимназия №11 г. Лениногорска» РТ. Перспективы работы по выбранной теме самообразования в следующем году (продолжать самообразование по выбранной теме или представить свой опыт работы) Повысить собственный уровень знаний по вопросу обучения в  начальной школе  </vt:lpstr>
      <vt:lpstr>  Тагирова Римма Зиннуровна Тема самообразования: «Использование современных образовательных технологий на уроках как средство активизации учебной деятельности младших школьников». Цель: Повышение уровня качества знаний учащихся через использование на  уроках современных образовательных технологий. Задачи: Создать условия для успешного обучения (ситуации успеха); активизировать познавательную деятельность и интерес к предметам с помощью современных технологий; формировать умения ставить цель и находить пути, средства к ее достижению; формировать умения контроля и самоконтроля, оценки и самооценки; приобщать к поисковой и творческой деятельности;  создавать атмосферу эмоционального комфорта на уроке. Срок реализации: 2018 – 2023 г. Перечень вопросов по самообразованию: изучение психолого – педагогической литературы; разработка программно – методического обеспечения учебно – воспитательного процесса; анализ и оценка результатов своей деятельности и деятельности учащихся; изучение педагогического опыта других преподавателей; планомерное и систематическое совершенствование методов учебно – воспитательного процесса. Предполагаемый результат: разработка рабочих программ по предметам в соответствии с ФГОС; повышение степени самостоятельности в учебной и внеучебной деятельности; формирование у ученика внутренней позиции школьника на уровне положительного отношения к школе, понимание необходимости учения, способности к самооценке, умения планировать, контролировать свои действия, формулировать собственное мнение, сотрудничать с любым партнером, осуществлять поиск необходимой информации; разработка уроков с использованием новых современных образовательных технологий; участие в педсоветах, семинарах, вебинарах, в работе школьного и районного МО учителей начальных классов. Форма отчета по проделанной работе: выступление на заседаниях школьного МО, педсовете, родительском собрании, творческий отчет, участие в конкурсах. Список литературы и интернет источников по теме самообразования Изучение литературы: Е. В. Иванов,         Л.         И.         Косова «Инновационные педагогические    технологии» - СПб.: Изд-во ООО «Полиграф – С», 2004. – 160 с И. С. Сергеев «Как организовать проектную деятельность учащихся: Практическое пособие для работников общеобразовательных учреждений. – М: Аркти, 2010 – 80с Полат Е. С. Новые педагогические и информационные технологии в системеобразования. – М.: Академия, 2000г. Беспалъко В. П. Слагаемые педагогической технологии.- М., 1989г Никандров Н. Д. Педагогическое творчество. – М., 1990г. Формы самообразования вне учреждения (КПК, вебинары, семинары и отрытые мероприятия различного уровня) Вебинары:  1.«Возможности (1─4 классы) для формирования учебной самостоятельности младшего школьника». Ведущий:  Синицына В. В. 2. «Работа с одаренными детьми в системе развивающего обучения», Ведущий:  Учителя начальных классов МБОУ "Гимназия №3 Зеленодольского муниципального района Республики Татарстан".3. «Начальное образование. Развивающее обучение на уроках окружающего мира», Ведущий:  Галяшина П.А.  Формы самообразования в учреждениях (консультации, мастер-классы, семинары, открытые мероприятия и т.п.) Работа в группе учителей начальных классов по теме «Реализация современных   технологий на уроках в начальной школе» Перспективы работы по выбранной теме самообразования в следующем году (продолжать самообразование по выбранной теме или представить свой опыт работы) Создание рабочих программ по предметам в соответствии с требованиями ФГОС НОО. Создание программ по внеурочной деятельности в соответствии с требованиями ФГОС НОО»;   </vt:lpstr>
      <vt:lpstr>Хамзина Равиля Расиховна Тема самообразования: «Проектная деятельность как средство формирования УУД в рамках ФГОС».  Цель: Способствовать формированию УУД через внедрение технологии проектной деятельности  в рамках реализации ФГОС  Задачи: воспитание патриотических чувств, приобщение к национальной культуре и традициям, воспитание нравственных и духовных качеств личности; использование технологии проектной деятельности с целью формирования УУД; использование технологии проектной деятельности с целью формирования УУД у учащихся с ОВЗ; внедрение интерактивных форм организации учебного процесса с целью формирования ключевых компетентностей и повышения мотивации учащихся; повышение качества проведения учебных занятий на основе внедрения новых технологий; разработка учебных, дидактических материалов. Сроки реализации: Программа разработана на 2017 - 2022 г. Источники самообразования: СМИ, в том числе: специализированная литература (методическая, научно-популярная, публицистическая, художественная), Интернет; медиаинформация на различных носителях, семинары, конференции, лектории, мероприятия по обмену опытом, мастер- классы, курсы повышения квалификации. Формы самообразования: индивидуальная  – через индивидуальный план; групповая – через участие в жизни школы и района.  Ожидаемые результаты: формирование у ученика внутренней позиция школьника на уровне положительного отношения к школе, понимание необходимости учения, способности к самооценке, умения планировать, контролировать свои действия, формулировать собственное мнение, осуществлять поиск необходимой информации; повышение качества преподаваемых предметов; участие в педсоветах, семинарах, в работе школьного и районного МО учителей  начальных классов; умение оказать практическую помощь коллегам.  Эффективность реализации программы оценивается с помощью следующих  методов и методик: самоанализ; педагогическое самонаблюдение; анкетирование учителей, учащихся и их родителей; собеседование с администрацией, учителя ми, коллегами, учащимися,  родителями; анализ результатов учебно-воспитательной работы.  </vt:lpstr>
      <vt:lpstr>Ахметзянова Гузель Фанисовна Тема самообразования: «Формирование читательской грамотности младшего школьника в условиях реализации ФГОС НОО». Срок реализации: 2021 – 2025гг. Цель:способствовать формированию читательской  грамотности у младшего школьника  с помощью применения различных элементов развивающего обучения. Задачи: 1) Ознакомление с методической литературой по теме самообразования с целью повысить собственный уровень знаний. 2) Применение современных педагогических веяний на практике, организация учебного и воспитательного процесса с учетом современных требований и использованием инновационных технологий. 3) Совершенствовать и повышать уровень профессионального мастерства педагога. 4) Разработка учебных и методических материалов к урокам. Предполагаемый результат: Научить младшего школьника: применять читательские умения в процессе работы с текстом; наличие читательской самостоятельности при работе с текстом; активное изучение научно-познавательных текстов, качественное восприятие художественных произведений; сформированность читательского кругозора, предполагающее наличие литературоведческих понятий об авторах, их произведениях, жанрах литературы, темах, подлежащих изучению в конкретных возрастных категориях; обеспечить овладение детьми нормами и правилами родного языка, определяемыми для младших школьников, и развитие их коммуникативных способностей; умение проводить самоанализ своей профессиональной деятельности; обобщение опыта по исследуемой теме на МО начальных классов и педагогических  советах школы. Форма отчета по проделанной работе:выступление на заседаниях ШМО и педсовете, Форма самообразования:индивидуальная, групповая  Источники самообразования семинары, конференции, вебинары; курсы повышения квалификации; мастер-классы; мероприятия по обмену опытом; Видео, аудио информация на различных носителях литература (методическая, научно-популярная, публицистическая, художественная); интернет.</vt:lpstr>
      <vt:lpstr>Достижения учащихся</vt:lpstr>
      <vt:lpstr>Достижения учителей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Випзона</cp:lastModifiedBy>
  <cp:revision>11</cp:revision>
  <dcterms:created xsi:type="dcterms:W3CDTF">2021-07-20T13:09:20Z</dcterms:created>
  <dcterms:modified xsi:type="dcterms:W3CDTF">2022-04-18T17:28:04Z</dcterms:modified>
</cp:coreProperties>
</file>